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7"/>
  </p:notesMasterIdLst>
  <p:sldIdLst>
    <p:sldId id="256" r:id="rId2"/>
    <p:sldId id="384" r:id="rId3"/>
    <p:sldId id="383" r:id="rId4"/>
    <p:sldId id="258" r:id="rId5"/>
    <p:sldId id="438" r:id="rId6"/>
    <p:sldId id="303" r:id="rId7"/>
    <p:sldId id="315" r:id="rId8"/>
    <p:sldId id="299" r:id="rId9"/>
    <p:sldId id="406" r:id="rId10"/>
    <p:sldId id="301" r:id="rId11"/>
    <p:sldId id="407" r:id="rId12"/>
    <p:sldId id="409" r:id="rId13"/>
    <p:sldId id="410" r:id="rId14"/>
    <p:sldId id="408" r:id="rId15"/>
    <p:sldId id="411" r:id="rId16"/>
    <p:sldId id="296" r:id="rId17"/>
    <p:sldId id="398" r:id="rId18"/>
    <p:sldId id="399" r:id="rId19"/>
    <p:sldId id="400" r:id="rId20"/>
    <p:sldId id="431" r:id="rId21"/>
    <p:sldId id="323" r:id="rId22"/>
    <p:sldId id="386" r:id="rId23"/>
    <p:sldId id="324" r:id="rId24"/>
    <p:sldId id="412" r:id="rId25"/>
    <p:sldId id="387" r:id="rId26"/>
    <p:sldId id="350" r:id="rId27"/>
    <p:sldId id="336" r:id="rId28"/>
    <p:sldId id="392" r:id="rId29"/>
    <p:sldId id="393" r:id="rId30"/>
    <p:sldId id="395" r:id="rId31"/>
    <p:sldId id="366" r:id="rId32"/>
    <p:sldId id="272" r:id="rId33"/>
    <p:sldId id="413" r:id="rId34"/>
    <p:sldId id="368" r:id="rId35"/>
    <p:sldId id="414" r:id="rId36"/>
    <p:sldId id="416" r:id="rId37"/>
    <p:sldId id="417" r:id="rId38"/>
    <p:sldId id="415" r:id="rId39"/>
    <p:sldId id="422" r:id="rId40"/>
    <p:sldId id="419" r:id="rId41"/>
    <p:sldId id="420" r:id="rId42"/>
    <p:sldId id="403" r:id="rId43"/>
    <p:sldId id="424" r:id="rId44"/>
    <p:sldId id="405" r:id="rId45"/>
    <p:sldId id="430" r:id="rId46"/>
    <p:sldId id="432" r:id="rId47"/>
    <p:sldId id="433" r:id="rId48"/>
    <p:sldId id="434" r:id="rId49"/>
    <p:sldId id="435" r:id="rId50"/>
    <p:sldId id="436" r:id="rId51"/>
    <p:sldId id="437" r:id="rId52"/>
    <p:sldId id="439" r:id="rId53"/>
    <p:sldId id="440" r:id="rId54"/>
    <p:sldId id="289" r:id="rId55"/>
    <p:sldId id="292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301"/>
    <a:srgbClr val="DB3B46"/>
    <a:srgbClr val="800080"/>
    <a:srgbClr val="5A0D5A"/>
    <a:srgbClr val="6D076D"/>
    <a:srgbClr val="F9C722"/>
    <a:srgbClr val="78BB42"/>
    <a:srgbClr val="DC3D2A"/>
    <a:srgbClr val="E7792B"/>
    <a:srgbClr val="277F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3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536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8D67D4-24C2-4427-9DA9-A3AEEE40571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Cadre</a:t>
          </a:r>
          <a:endParaRPr lang="en-US"/>
        </a:p>
      </dgm:t>
    </dgm:pt>
    <dgm:pt modelId="{18D0EF1E-6398-43D4-B746-EA8C3FA12B7F}" type="parTrans" cxnId="{A31C0EA0-F9B5-494F-B958-D775DE1B817C}">
      <dgm:prSet/>
      <dgm:spPr/>
      <dgm:t>
        <a:bodyPr/>
        <a:lstStyle/>
        <a:p>
          <a:endParaRPr lang="en-US"/>
        </a:p>
      </dgm:t>
    </dgm:pt>
    <dgm:pt modelId="{51FE6038-5D2D-48A2-9EC9-9BC309AECDA4}" type="sibTrans" cxnId="{A31C0EA0-F9B5-494F-B958-D775DE1B817C}">
      <dgm:prSet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Analyse exploratoire</a:t>
          </a:r>
          <a:endParaRPr lang="en-US"/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A337514E-F620-4D49-A4CF-A5A978494E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Modélisations</a:t>
          </a:r>
        </a:p>
      </dgm:t>
    </dgm:pt>
    <dgm:pt modelId="{FE82E917-033A-4F79-947B-B2F04A1921BB}" type="parTrans" cxnId="{C9D9216A-BA77-4334-AA97-BF989E2A58E1}">
      <dgm:prSet/>
      <dgm:spPr/>
      <dgm:t>
        <a:bodyPr/>
        <a:lstStyle/>
        <a:p>
          <a:endParaRPr lang="en-US"/>
        </a:p>
      </dgm:t>
    </dgm:pt>
    <dgm:pt modelId="{620392BF-02A8-43B1-9B83-E43B9EE33561}" type="sibTrans" cxnId="{C9D9216A-BA77-4334-AA97-BF989E2A58E1}">
      <dgm:prSet/>
      <dgm:spPr/>
      <dgm:t>
        <a:bodyPr/>
        <a:lstStyle/>
        <a:p>
          <a:endParaRPr lang="en-US"/>
        </a:p>
      </dgm:t>
    </dgm:pt>
    <dgm:pt modelId="{AC23B4C4-4ED5-4040-ACD6-5D057A5405E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Questions - Réponses</a:t>
          </a:r>
          <a:endParaRPr lang="en-US"/>
        </a:p>
      </dgm:t>
    </dgm:pt>
    <dgm:pt modelId="{72695828-79A3-43B3-94B3-B3A0E78FA660}" type="parTrans" cxnId="{0BA34AA3-C49E-4678-AEFC-2EA6020C0CA8}">
      <dgm:prSet/>
      <dgm:spPr/>
      <dgm:t>
        <a:bodyPr/>
        <a:lstStyle/>
        <a:p>
          <a:endParaRPr lang="en-US"/>
        </a:p>
      </dgm:t>
    </dgm:pt>
    <dgm:pt modelId="{346F102E-ACF6-4E3D-BC4B-4821253022C9}" type="sibTrans" cxnId="{0BA34AA3-C49E-4678-AEFC-2EA6020C0CA8}">
      <dgm:prSet/>
      <dgm:spPr/>
      <dgm:t>
        <a:bodyPr/>
        <a:lstStyle/>
        <a:p>
          <a:endParaRPr lang="en-US"/>
        </a:p>
      </dgm:t>
    </dgm:pt>
    <dgm:pt modelId="{120678F8-EC71-794F-A0A7-E2257AFE6AB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Ciblage et Nettoyage des données</a:t>
          </a:r>
          <a:endParaRPr lang="en-US"/>
        </a:p>
      </dgm:t>
    </dgm:pt>
    <dgm:pt modelId="{EF4159D4-62E2-774C-A2C0-9DEA8A38300E}" type="parTrans" cxnId="{8C0201E3-477B-D34F-991D-D1C799419377}">
      <dgm:prSet/>
      <dgm:spPr/>
      <dgm:t>
        <a:bodyPr/>
        <a:lstStyle/>
        <a:p>
          <a:endParaRPr lang="en-US"/>
        </a:p>
      </dgm:t>
    </dgm:pt>
    <dgm:pt modelId="{EF8C799A-2717-0740-BD9A-2336A05AC3BD}" type="sibTrans" cxnId="{8C0201E3-477B-D34F-991D-D1C799419377}">
      <dgm:prSet/>
      <dgm:spPr/>
      <dgm:t>
        <a:bodyPr/>
        <a:lstStyle/>
        <a:p>
          <a:endParaRPr lang="en-US"/>
        </a:p>
      </dgm:t>
    </dgm:pt>
    <dgm:pt modelId="{4C3098D2-B188-4FEB-BECA-90E2684955E0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A6B4B1B2-E4B7-426A-8B3F-D0114BF53E2C}" type="pres">
      <dgm:prSet presAssocID="{D28D67D4-24C2-4427-9DA9-A3AEEE40571A}" presName="compNode" presStyleCnt="0"/>
      <dgm:spPr/>
    </dgm:pt>
    <dgm:pt modelId="{4D7C9F47-2F00-4DF6-8CDC-D87C668C2124}" type="pres">
      <dgm:prSet presAssocID="{D28D67D4-24C2-4427-9DA9-A3AEEE40571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92C0742-BE9E-47CF-ABFF-BE18CA9A6EEA}" type="pres">
      <dgm:prSet presAssocID="{D28D67D4-24C2-4427-9DA9-A3AEEE40571A}" presName="spaceRect" presStyleCnt="0"/>
      <dgm:spPr/>
    </dgm:pt>
    <dgm:pt modelId="{90826A96-594A-4B3D-84B4-787A2253C7B3}" type="pres">
      <dgm:prSet presAssocID="{D28D67D4-24C2-4427-9DA9-A3AEEE40571A}" presName="textRect" presStyleLbl="revTx" presStyleIdx="0" presStyleCnt="5">
        <dgm:presLayoutVars>
          <dgm:chMax val="1"/>
          <dgm:chPref val="1"/>
        </dgm:presLayoutVars>
      </dgm:prSet>
      <dgm:spPr/>
    </dgm:pt>
    <dgm:pt modelId="{B67ADE9E-2486-4DE9-952B-36B4D4D5A80D}" type="pres">
      <dgm:prSet presAssocID="{51FE6038-5D2D-48A2-9EC9-9BC309AECDA4}" presName="sibTrans" presStyleCnt="0"/>
      <dgm:spPr/>
    </dgm:pt>
    <dgm:pt modelId="{6C490A8E-4408-46BB-B068-19F2F2814136}" type="pres">
      <dgm:prSet presAssocID="{120678F8-EC71-794F-A0A7-E2257AFE6ABA}" presName="compNode" presStyleCnt="0"/>
      <dgm:spPr/>
    </dgm:pt>
    <dgm:pt modelId="{4AD8AF45-27AE-43C7-8DF7-362A009A5409}" type="pres">
      <dgm:prSet presAssocID="{120678F8-EC71-794F-A0A7-E2257AFE6AB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ABE869E-05F6-47E4-A8E1-F6EEF1788E05}" type="pres">
      <dgm:prSet presAssocID="{120678F8-EC71-794F-A0A7-E2257AFE6ABA}" presName="spaceRect" presStyleCnt="0"/>
      <dgm:spPr/>
    </dgm:pt>
    <dgm:pt modelId="{F1371227-488B-4414-BDE5-BDDBB2FEFC45}" type="pres">
      <dgm:prSet presAssocID="{120678F8-EC71-794F-A0A7-E2257AFE6ABA}" presName="textRect" presStyleLbl="revTx" presStyleIdx="1" presStyleCnt="5">
        <dgm:presLayoutVars>
          <dgm:chMax val="1"/>
          <dgm:chPref val="1"/>
        </dgm:presLayoutVars>
      </dgm:prSet>
      <dgm:spPr/>
    </dgm:pt>
    <dgm:pt modelId="{5AE2CBC7-5540-4451-9332-6C18DC5D7347}" type="pres">
      <dgm:prSet presAssocID="{EF8C799A-2717-0740-BD9A-2336A05AC3BD}" presName="sibTrans" presStyleCnt="0"/>
      <dgm:spPr/>
    </dgm:pt>
    <dgm:pt modelId="{AB72F7F2-7989-455E-A721-A3244D36D496}" type="pres">
      <dgm:prSet presAssocID="{66F01CD2-3250-4D6D-AFBC-5A991591EDF2}" presName="compNode" presStyleCnt="0"/>
      <dgm:spPr/>
    </dgm:pt>
    <dgm:pt modelId="{72B11CC4-2198-4B48-BB84-AAD2C7A0C745}" type="pres">
      <dgm:prSet presAssocID="{66F01CD2-3250-4D6D-AFBC-5A991591ED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5A2D853-5286-4BFC-AC02-D3B998B54A32}" type="pres">
      <dgm:prSet presAssocID="{66F01CD2-3250-4D6D-AFBC-5A991591EDF2}" presName="spaceRect" presStyleCnt="0"/>
      <dgm:spPr/>
    </dgm:pt>
    <dgm:pt modelId="{35DDEB99-BA2C-4DDE-8EDA-8BB0041525C4}" type="pres">
      <dgm:prSet presAssocID="{66F01CD2-3250-4D6D-AFBC-5A991591EDF2}" presName="textRect" presStyleLbl="revTx" presStyleIdx="2" presStyleCnt="5">
        <dgm:presLayoutVars>
          <dgm:chMax val="1"/>
          <dgm:chPref val="1"/>
        </dgm:presLayoutVars>
      </dgm:prSet>
      <dgm:spPr/>
    </dgm:pt>
    <dgm:pt modelId="{E2CCBE7C-42F6-46CD-838D-36ABFBBBB748}" type="pres">
      <dgm:prSet presAssocID="{E38D1ADC-0EFA-4FF8-955D-CAB2654BB5AB}" presName="sibTrans" presStyleCnt="0"/>
      <dgm:spPr/>
    </dgm:pt>
    <dgm:pt modelId="{0201159A-2FF3-4FAB-B8E9-C62DF900487A}" type="pres">
      <dgm:prSet presAssocID="{A337514E-F620-4D49-A4CF-A5A978494EF8}" presName="compNode" presStyleCnt="0"/>
      <dgm:spPr/>
    </dgm:pt>
    <dgm:pt modelId="{C7BA6CE6-7D9B-49E8-AA88-E86484281ECC}" type="pres">
      <dgm:prSet presAssocID="{A337514E-F620-4D49-A4CF-A5A978494E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3CE7715-DC51-4982-962C-78E35F478E54}" type="pres">
      <dgm:prSet presAssocID="{A337514E-F620-4D49-A4CF-A5A978494EF8}" presName="spaceRect" presStyleCnt="0"/>
      <dgm:spPr/>
    </dgm:pt>
    <dgm:pt modelId="{28E00F04-7A61-4AA0-BF00-5FF366D62681}" type="pres">
      <dgm:prSet presAssocID="{A337514E-F620-4D49-A4CF-A5A978494EF8}" presName="textRect" presStyleLbl="revTx" presStyleIdx="3" presStyleCnt="5">
        <dgm:presLayoutVars>
          <dgm:chMax val="1"/>
          <dgm:chPref val="1"/>
        </dgm:presLayoutVars>
      </dgm:prSet>
      <dgm:spPr/>
    </dgm:pt>
    <dgm:pt modelId="{EA36CAFA-21F2-4C11-BCE6-744D479900DF}" type="pres">
      <dgm:prSet presAssocID="{620392BF-02A8-43B1-9B83-E43B9EE33561}" presName="sibTrans" presStyleCnt="0"/>
      <dgm:spPr/>
    </dgm:pt>
    <dgm:pt modelId="{B0146CB0-CA14-43D6-8703-E6AEB9423FE3}" type="pres">
      <dgm:prSet presAssocID="{AC23B4C4-4ED5-4040-ACD6-5D057A5405E4}" presName="compNode" presStyleCnt="0"/>
      <dgm:spPr/>
    </dgm:pt>
    <dgm:pt modelId="{59814F26-C5C1-4EBA-B830-BBCE9247771F}" type="pres">
      <dgm:prSet presAssocID="{AC23B4C4-4ED5-4040-ACD6-5D057A5405E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1544E5F-C1C4-47D9-B32F-3A6F037F32FF}" type="pres">
      <dgm:prSet presAssocID="{AC23B4C4-4ED5-4040-ACD6-5D057A5405E4}" presName="spaceRect" presStyleCnt="0"/>
      <dgm:spPr/>
    </dgm:pt>
    <dgm:pt modelId="{8C494FE7-C194-4DBB-860C-A655DC7B3C92}" type="pres">
      <dgm:prSet presAssocID="{AC23B4C4-4ED5-4040-ACD6-5D057A5405E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E74700-CD05-1B4E-A1DA-D165E0187E90}" type="presOf" srcId="{A337514E-F620-4D49-A4CF-A5A978494EF8}" destId="{28E00F04-7A61-4AA0-BF00-5FF366D62681}" srcOrd="0" destOrd="0" presId="urn:microsoft.com/office/officeart/2018/2/layout/IconLabelList"/>
    <dgm:cxn modelId="{BE4BE225-B4BB-BC43-8FBF-202A015A1635}" type="presOf" srcId="{D28D67D4-24C2-4427-9DA9-A3AEEE40571A}" destId="{90826A96-594A-4B3D-84B4-787A2253C7B3}" srcOrd="0" destOrd="0" presId="urn:microsoft.com/office/officeart/2018/2/layout/IconLabelList"/>
    <dgm:cxn modelId="{C9D9216A-BA77-4334-AA97-BF989E2A58E1}" srcId="{67CD1924-80FA-4EB9-B7F9-9D1D400F336C}" destId="{A337514E-F620-4D49-A4CF-A5A978494EF8}" srcOrd="3" destOrd="0" parTransId="{FE82E917-033A-4F79-947B-B2F04A1921BB}" sibTransId="{620392BF-02A8-43B1-9B83-E43B9EE33561}"/>
    <dgm:cxn modelId="{E7331176-73DF-AF4A-A5D0-DDA98D6169BC}" type="presOf" srcId="{AC23B4C4-4ED5-4040-ACD6-5D057A5405E4}" destId="{8C494FE7-C194-4DBB-860C-A655DC7B3C92}" srcOrd="0" destOrd="0" presId="urn:microsoft.com/office/officeart/2018/2/layout/IconLabelList"/>
    <dgm:cxn modelId="{6706F278-5EB8-465C-8E04-6E285ABE7C39}" srcId="{67CD1924-80FA-4EB9-B7F9-9D1D400F336C}" destId="{66F01CD2-3250-4D6D-AFBC-5A991591EDF2}" srcOrd="2" destOrd="0" parTransId="{29FD73E3-90DF-46E7-BC5C-0EEA89BCE8F3}" sibTransId="{E38D1ADC-0EFA-4FF8-955D-CAB2654BB5AB}"/>
    <dgm:cxn modelId="{193CB083-0DCD-3D4D-9D67-1D8C3B593D3F}" type="presOf" srcId="{67CD1924-80FA-4EB9-B7F9-9D1D400F336C}" destId="{4C3098D2-B188-4FEB-BECA-90E2684955E0}" srcOrd="0" destOrd="0" presId="urn:microsoft.com/office/officeart/2018/2/layout/IconLabelList"/>
    <dgm:cxn modelId="{A31C0EA0-F9B5-494F-B958-D775DE1B817C}" srcId="{67CD1924-80FA-4EB9-B7F9-9D1D400F336C}" destId="{D28D67D4-24C2-4427-9DA9-A3AEEE40571A}" srcOrd="0" destOrd="0" parTransId="{18D0EF1E-6398-43D4-B746-EA8C3FA12B7F}" sibTransId="{51FE6038-5D2D-48A2-9EC9-9BC309AECDA4}"/>
    <dgm:cxn modelId="{0BA34AA3-C49E-4678-AEFC-2EA6020C0CA8}" srcId="{67CD1924-80FA-4EB9-B7F9-9D1D400F336C}" destId="{AC23B4C4-4ED5-4040-ACD6-5D057A5405E4}" srcOrd="4" destOrd="0" parTransId="{72695828-79A3-43B3-94B3-B3A0E78FA660}" sibTransId="{346F102E-ACF6-4E3D-BC4B-4821253022C9}"/>
    <dgm:cxn modelId="{7EDFF8B5-1C53-9044-BD98-D050A97EA331}" type="presOf" srcId="{66F01CD2-3250-4D6D-AFBC-5A991591EDF2}" destId="{35DDEB99-BA2C-4DDE-8EDA-8BB0041525C4}" srcOrd="0" destOrd="0" presId="urn:microsoft.com/office/officeart/2018/2/layout/IconLabelList"/>
    <dgm:cxn modelId="{B88876C9-6B2B-E34A-A90F-AF5F3819C3CF}" type="presOf" srcId="{120678F8-EC71-794F-A0A7-E2257AFE6ABA}" destId="{F1371227-488B-4414-BDE5-BDDBB2FEFC45}" srcOrd="0" destOrd="0" presId="urn:microsoft.com/office/officeart/2018/2/layout/IconLabelList"/>
    <dgm:cxn modelId="{8C0201E3-477B-D34F-991D-D1C799419377}" srcId="{67CD1924-80FA-4EB9-B7F9-9D1D400F336C}" destId="{120678F8-EC71-794F-A0A7-E2257AFE6ABA}" srcOrd="1" destOrd="0" parTransId="{EF4159D4-62E2-774C-A2C0-9DEA8A38300E}" sibTransId="{EF8C799A-2717-0740-BD9A-2336A05AC3BD}"/>
    <dgm:cxn modelId="{8F3FE104-2D14-D242-86D2-FFACB91F53A0}" type="presParOf" srcId="{4C3098D2-B188-4FEB-BECA-90E2684955E0}" destId="{A6B4B1B2-E4B7-426A-8B3F-D0114BF53E2C}" srcOrd="0" destOrd="0" presId="urn:microsoft.com/office/officeart/2018/2/layout/IconLabelList"/>
    <dgm:cxn modelId="{4F285D17-0E1E-464E-9DE4-B944AA1C3355}" type="presParOf" srcId="{A6B4B1B2-E4B7-426A-8B3F-D0114BF53E2C}" destId="{4D7C9F47-2F00-4DF6-8CDC-D87C668C2124}" srcOrd="0" destOrd="0" presId="urn:microsoft.com/office/officeart/2018/2/layout/IconLabelList"/>
    <dgm:cxn modelId="{5910B20C-9649-0B41-9519-99DB7F99A932}" type="presParOf" srcId="{A6B4B1B2-E4B7-426A-8B3F-D0114BF53E2C}" destId="{692C0742-BE9E-47CF-ABFF-BE18CA9A6EEA}" srcOrd="1" destOrd="0" presId="urn:microsoft.com/office/officeart/2018/2/layout/IconLabelList"/>
    <dgm:cxn modelId="{EE5D65B5-6093-CF44-A026-A7932C5F5952}" type="presParOf" srcId="{A6B4B1B2-E4B7-426A-8B3F-D0114BF53E2C}" destId="{90826A96-594A-4B3D-84B4-787A2253C7B3}" srcOrd="2" destOrd="0" presId="urn:microsoft.com/office/officeart/2018/2/layout/IconLabelList"/>
    <dgm:cxn modelId="{12FA9343-D8A9-B443-AC08-C583B54D2B5A}" type="presParOf" srcId="{4C3098D2-B188-4FEB-BECA-90E2684955E0}" destId="{B67ADE9E-2486-4DE9-952B-36B4D4D5A80D}" srcOrd="1" destOrd="0" presId="urn:microsoft.com/office/officeart/2018/2/layout/IconLabelList"/>
    <dgm:cxn modelId="{46CB00CF-F5B3-5D47-84A5-00FCE5230A1B}" type="presParOf" srcId="{4C3098D2-B188-4FEB-BECA-90E2684955E0}" destId="{6C490A8E-4408-46BB-B068-19F2F2814136}" srcOrd="2" destOrd="0" presId="urn:microsoft.com/office/officeart/2018/2/layout/IconLabelList"/>
    <dgm:cxn modelId="{B7641A9C-492C-9740-B9FB-A1B20A3B5454}" type="presParOf" srcId="{6C490A8E-4408-46BB-B068-19F2F2814136}" destId="{4AD8AF45-27AE-43C7-8DF7-362A009A5409}" srcOrd="0" destOrd="0" presId="urn:microsoft.com/office/officeart/2018/2/layout/IconLabelList"/>
    <dgm:cxn modelId="{D36458A4-B9EE-0B46-B0E3-7DD5BF6B21E2}" type="presParOf" srcId="{6C490A8E-4408-46BB-B068-19F2F2814136}" destId="{BABE869E-05F6-47E4-A8E1-F6EEF1788E05}" srcOrd="1" destOrd="0" presId="urn:microsoft.com/office/officeart/2018/2/layout/IconLabelList"/>
    <dgm:cxn modelId="{B3067246-BF5F-5247-8B84-1758662E252F}" type="presParOf" srcId="{6C490A8E-4408-46BB-B068-19F2F2814136}" destId="{F1371227-488B-4414-BDE5-BDDBB2FEFC45}" srcOrd="2" destOrd="0" presId="urn:microsoft.com/office/officeart/2018/2/layout/IconLabelList"/>
    <dgm:cxn modelId="{390C1E30-F058-554A-9ABD-DAC7B8940AE9}" type="presParOf" srcId="{4C3098D2-B188-4FEB-BECA-90E2684955E0}" destId="{5AE2CBC7-5540-4451-9332-6C18DC5D7347}" srcOrd="3" destOrd="0" presId="urn:microsoft.com/office/officeart/2018/2/layout/IconLabelList"/>
    <dgm:cxn modelId="{28B2BE2D-681A-E744-B899-085132B874FF}" type="presParOf" srcId="{4C3098D2-B188-4FEB-BECA-90E2684955E0}" destId="{AB72F7F2-7989-455E-A721-A3244D36D496}" srcOrd="4" destOrd="0" presId="urn:microsoft.com/office/officeart/2018/2/layout/IconLabelList"/>
    <dgm:cxn modelId="{6C66267D-12C3-804D-BF3F-5FE8D29DF654}" type="presParOf" srcId="{AB72F7F2-7989-455E-A721-A3244D36D496}" destId="{72B11CC4-2198-4B48-BB84-AAD2C7A0C745}" srcOrd="0" destOrd="0" presId="urn:microsoft.com/office/officeart/2018/2/layout/IconLabelList"/>
    <dgm:cxn modelId="{ABDF7084-8C4A-7F4D-9E59-4ABA460AF818}" type="presParOf" srcId="{AB72F7F2-7989-455E-A721-A3244D36D496}" destId="{85A2D853-5286-4BFC-AC02-D3B998B54A32}" srcOrd="1" destOrd="0" presId="urn:microsoft.com/office/officeart/2018/2/layout/IconLabelList"/>
    <dgm:cxn modelId="{CA2B3BFF-EB91-7346-90D1-3DDF5CE915E9}" type="presParOf" srcId="{AB72F7F2-7989-455E-A721-A3244D36D496}" destId="{35DDEB99-BA2C-4DDE-8EDA-8BB0041525C4}" srcOrd="2" destOrd="0" presId="urn:microsoft.com/office/officeart/2018/2/layout/IconLabelList"/>
    <dgm:cxn modelId="{4A46ACBE-95AE-3245-B964-2BE4F07E5E11}" type="presParOf" srcId="{4C3098D2-B188-4FEB-BECA-90E2684955E0}" destId="{E2CCBE7C-42F6-46CD-838D-36ABFBBBB748}" srcOrd="5" destOrd="0" presId="urn:microsoft.com/office/officeart/2018/2/layout/IconLabelList"/>
    <dgm:cxn modelId="{D2F0EE71-8BE6-4247-8C29-40BAB7CE81AB}" type="presParOf" srcId="{4C3098D2-B188-4FEB-BECA-90E2684955E0}" destId="{0201159A-2FF3-4FAB-B8E9-C62DF900487A}" srcOrd="6" destOrd="0" presId="urn:microsoft.com/office/officeart/2018/2/layout/IconLabelList"/>
    <dgm:cxn modelId="{8007B175-F986-EA44-B127-72EBF35D826D}" type="presParOf" srcId="{0201159A-2FF3-4FAB-B8E9-C62DF900487A}" destId="{C7BA6CE6-7D9B-49E8-AA88-E86484281ECC}" srcOrd="0" destOrd="0" presId="urn:microsoft.com/office/officeart/2018/2/layout/IconLabelList"/>
    <dgm:cxn modelId="{BEFB2ED1-9818-FB4A-A073-FEF6A0283233}" type="presParOf" srcId="{0201159A-2FF3-4FAB-B8E9-C62DF900487A}" destId="{B3CE7715-DC51-4982-962C-78E35F478E54}" srcOrd="1" destOrd="0" presId="urn:microsoft.com/office/officeart/2018/2/layout/IconLabelList"/>
    <dgm:cxn modelId="{E8C0A5B7-DCF8-8A47-B593-B3A16B3FC12D}" type="presParOf" srcId="{0201159A-2FF3-4FAB-B8E9-C62DF900487A}" destId="{28E00F04-7A61-4AA0-BF00-5FF366D62681}" srcOrd="2" destOrd="0" presId="urn:microsoft.com/office/officeart/2018/2/layout/IconLabelList"/>
    <dgm:cxn modelId="{CE9F8AF4-6F6A-E44F-95AD-10DA66521066}" type="presParOf" srcId="{4C3098D2-B188-4FEB-BECA-90E2684955E0}" destId="{EA36CAFA-21F2-4C11-BCE6-744D479900DF}" srcOrd="7" destOrd="0" presId="urn:microsoft.com/office/officeart/2018/2/layout/IconLabelList"/>
    <dgm:cxn modelId="{05E65425-B011-CD43-9434-11F3554925EF}" type="presParOf" srcId="{4C3098D2-B188-4FEB-BECA-90E2684955E0}" destId="{B0146CB0-CA14-43D6-8703-E6AEB9423FE3}" srcOrd="8" destOrd="0" presId="urn:microsoft.com/office/officeart/2018/2/layout/IconLabelList"/>
    <dgm:cxn modelId="{4A161C96-872A-E146-A11D-5AE80DB24EF7}" type="presParOf" srcId="{B0146CB0-CA14-43D6-8703-E6AEB9423FE3}" destId="{59814F26-C5C1-4EBA-B830-BBCE9247771F}" srcOrd="0" destOrd="0" presId="urn:microsoft.com/office/officeart/2018/2/layout/IconLabelList"/>
    <dgm:cxn modelId="{DE3AE197-4465-7340-91CE-722CE54AD131}" type="presParOf" srcId="{B0146CB0-CA14-43D6-8703-E6AEB9423FE3}" destId="{21544E5F-C1C4-47D9-B32F-3A6F037F32FF}" srcOrd="1" destOrd="0" presId="urn:microsoft.com/office/officeart/2018/2/layout/IconLabelList"/>
    <dgm:cxn modelId="{91424568-95DE-4E49-A115-CADFA733FA51}" type="presParOf" srcId="{B0146CB0-CA14-43D6-8703-E6AEB9423FE3}" destId="{8C494FE7-C194-4DBB-860C-A655DC7B3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8D67D4-24C2-4427-9DA9-A3AEEE40571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Choix du critère d’évaluation</a:t>
          </a:r>
          <a:endParaRPr lang="en-US"/>
        </a:p>
      </dgm:t>
    </dgm:pt>
    <dgm:pt modelId="{18D0EF1E-6398-43D4-B746-EA8C3FA12B7F}" type="parTrans" cxnId="{A31C0EA0-F9B5-494F-B958-D775DE1B817C}">
      <dgm:prSet/>
      <dgm:spPr/>
      <dgm:t>
        <a:bodyPr/>
        <a:lstStyle/>
        <a:p>
          <a:endParaRPr lang="en-US"/>
        </a:p>
      </dgm:t>
    </dgm:pt>
    <dgm:pt modelId="{51FE6038-5D2D-48A2-9EC9-9BC309AECDA4}" type="sibTrans" cxnId="{A31C0EA0-F9B5-494F-B958-D775DE1B817C}">
      <dgm:prSet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Préparations jeu de données</a:t>
          </a:r>
          <a:endParaRPr lang="en-US"/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A337514E-F620-4D49-A4CF-A5A978494E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Choix des inputs</a:t>
          </a:r>
        </a:p>
      </dgm:t>
    </dgm:pt>
    <dgm:pt modelId="{FE82E917-033A-4F79-947B-B2F04A1921BB}" type="parTrans" cxnId="{C9D9216A-BA77-4334-AA97-BF989E2A58E1}">
      <dgm:prSet/>
      <dgm:spPr/>
      <dgm:t>
        <a:bodyPr/>
        <a:lstStyle/>
        <a:p>
          <a:endParaRPr lang="en-US"/>
        </a:p>
      </dgm:t>
    </dgm:pt>
    <dgm:pt modelId="{620392BF-02A8-43B1-9B83-E43B9EE33561}" type="sibTrans" cxnId="{C9D9216A-BA77-4334-AA97-BF989E2A58E1}">
      <dgm:prSet/>
      <dgm:spPr/>
      <dgm:t>
        <a:bodyPr/>
        <a:lstStyle/>
        <a:p>
          <a:endParaRPr lang="en-US"/>
        </a:p>
      </dgm:t>
    </dgm:pt>
    <dgm:pt modelId="{AC23B4C4-4ED5-4040-ACD6-5D057A5405E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Validation du modèle</a:t>
          </a:r>
          <a:endParaRPr lang="en-US"/>
        </a:p>
      </dgm:t>
    </dgm:pt>
    <dgm:pt modelId="{72695828-79A3-43B3-94B3-B3A0E78FA660}" type="parTrans" cxnId="{0BA34AA3-C49E-4678-AEFC-2EA6020C0CA8}">
      <dgm:prSet/>
      <dgm:spPr/>
      <dgm:t>
        <a:bodyPr/>
        <a:lstStyle/>
        <a:p>
          <a:endParaRPr lang="en-US"/>
        </a:p>
      </dgm:t>
    </dgm:pt>
    <dgm:pt modelId="{346F102E-ACF6-4E3D-BC4B-4821253022C9}" type="sibTrans" cxnId="{0BA34AA3-C49E-4678-AEFC-2EA6020C0CA8}">
      <dgm:prSet/>
      <dgm:spPr/>
      <dgm:t>
        <a:bodyPr/>
        <a:lstStyle/>
        <a:p>
          <a:endParaRPr lang="en-US"/>
        </a:p>
      </dgm:t>
    </dgm:pt>
    <dgm:pt modelId="{BA535CF0-306C-0649-A8AF-D9989555621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Choix de l’algorithme</a:t>
          </a:r>
          <a:endParaRPr lang="en-US"/>
        </a:p>
      </dgm:t>
    </dgm:pt>
    <dgm:pt modelId="{35302EA3-74AA-984E-817C-CF43EFA63790}" type="parTrans" cxnId="{1011A4EC-C7B2-6B48-A106-CC3EFE75CB1D}">
      <dgm:prSet/>
      <dgm:spPr/>
      <dgm:t>
        <a:bodyPr/>
        <a:lstStyle/>
        <a:p>
          <a:endParaRPr lang="en-US"/>
        </a:p>
      </dgm:t>
    </dgm:pt>
    <dgm:pt modelId="{8871CED8-0384-EA4B-B807-B459132A7AF9}" type="sibTrans" cxnId="{1011A4EC-C7B2-6B48-A106-CC3EFE75CB1D}">
      <dgm:prSet/>
      <dgm:spPr/>
      <dgm:t>
        <a:bodyPr/>
        <a:lstStyle/>
        <a:p>
          <a:endParaRPr lang="en-US"/>
        </a:p>
      </dgm:t>
    </dgm:pt>
    <dgm:pt modelId="{5EF60CA0-79AD-684D-BF49-AEC6AFAE3C3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Exploration des paramètres</a:t>
          </a:r>
        </a:p>
      </dgm:t>
    </dgm:pt>
    <dgm:pt modelId="{C444175C-389A-DB44-9DFC-992EC0703240}" type="parTrans" cxnId="{9DB02987-D8A7-5545-B9AD-FCCA8C05DD65}">
      <dgm:prSet/>
      <dgm:spPr/>
      <dgm:t>
        <a:bodyPr/>
        <a:lstStyle/>
        <a:p>
          <a:endParaRPr lang="en-US"/>
        </a:p>
      </dgm:t>
    </dgm:pt>
    <dgm:pt modelId="{2AFA2E69-AA31-D342-897C-7834BE375260}" type="sibTrans" cxnId="{9DB02987-D8A7-5545-B9AD-FCCA8C05DD65}">
      <dgm:prSet/>
      <dgm:spPr/>
      <dgm:t>
        <a:bodyPr/>
        <a:lstStyle/>
        <a:p>
          <a:endParaRPr lang="en-US"/>
        </a:p>
      </dgm:t>
    </dgm:pt>
    <dgm:pt modelId="{4C3098D2-B188-4FEB-BECA-90E2684955E0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A6B4B1B2-E4B7-426A-8B3F-D0114BF53E2C}" type="pres">
      <dgm:prSet presAssocID="{D28D67D4-24C2-4427-9DA9-A3AEEE40571A}" presName="compNode" presStyleCnt="0"/>
      <dgm:spPr/>
    </dgm:pt>
    <dgm:pt modelId="{4D7C9F47-2F00-4DF6-8CDC-D87C668C2124}" type="pres">
      <dgm:prSet presAssocID="{D28D67D4-24C2-4427-9DA9-A3AEEE40571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692C0742-BE9E-47CF-ABFF-BE18CA9A6EEA}" type="pres">
      <dgm:prSet presAssocID="{D28D67D4-24C2-4427-9DA9-A3AEEE40571A}" presName="spaceRect" presStyleCnt="0"/>
      <dgm:spPr/>
    </dgm:pt>
    <dgm:pt modelId="{90826A96-594A-4B3D-84B4-787A2253C7B3}" type="pres">
      <dgm:prSet presAssocID="{D28D67D4-24C2-4427-9DA9-A3AEEE40571A}" presName="textRect" presStyleLbl="revTx" presStyleIdx="0" presStyleCnt="6">
        <dgm:presLayoutVars>
          <dgm:chMax val="1"/>
          <dgm:chPref val="1"/>
        </dgm:presLayoutVars>
      </dgm:prSet>
      <dgm:spPr/>
    </dgm:pt>
    <dgm:pt modelId="{B67ADE9E-2486-4DE9-952B-36B4D4D5A80D}" type="pres">
      <dgm:prSet presAssocID="{51FE6038-5D2D-48A2-9EC9-9BC309AECDA4}" presName="sibTrans" presStyleCnt="0"/>
      <dgm:spPr/>
    </dgm:pt>
    <dgm:pt modelId="{AB72F7F2-7989-455E-A721-A3244D36D496}" type="pres">
      <dgm:prSet presAssocID="{66F01CD2-3250-4D6D-AFBC-5A991591EDF2}" presName="compNode" presStyleCnt="0"/>
      <dgm:spPr/>
    </dgm:pt>
    <dgm:pt modelId="{72B11CC4-2198-4B48-BB84-AAD2C7A0C745}" type="pres">
      <dgm:prSet presAssocID="{66F01CD2-3250-4D6D-AFBC-5A991591EDF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85A2D853-5286-4BFC-AC02-D3B998B54A32}" type="pres">
      <dgm:prSet presAssocID="{66F01CD2-3250-4D6D-AFBC-5A991591EDF2}" presName="spaceRect" presStyleCnt="0"/>
      <dgm:spPr/>
    </dgm:pt>
    <dgm:pt modelId="{35DDEB99-BA2C-4DDE-8EDA-8BB0041525C4}" type="pres">
      <dgm:prSet presAssocID="{66F01CD2-3250-4D6D-AFBC-5A991591EDF2}" presName="textRect" presStyleLbl="revTx" presStyleIdx="1" presStyleCnt="6">
        <dgm:presLayoutVars>
          <dgm:chMax val="1"/>
          <dgm:chPref val="1"/>
        </dgm:presLayoutVars>
      </dgm:prSet>
      <dgm:spPr/>
    </dgm:pt>
    <dgm:pt modelId="{E2CCBE7C-42F6-46CD-838D-36ABFBBBB748}" type="pres">
      <dgm:prSet presAssocID="{E38D1ADC-0EFA-4FF8-955D-CAB2654BB5AB}" presName="sibTrans" presStyleCnt="0"/>
      <dgm:spPr/>
    </dgm:pt>
    <dgm:pt modelId="{AEFA1007-6A10-4E03-8A9D-82D356F6B972}" type="pres">
      <dgm:prSet presAssocID="{BA535CF0-306C-0649-A8AF-D99895556211}" presName="compNode" presStyleCnt="0"/>
      <dgm:spPr/>
    </dgm:pt>
    <dgm:pt modelId="{5B514E21-696B-4537-BDD2-E9073790D1DA}" type="pres">
      <dgm:prSet presAssocID="{BA535CF0-306C-0649-A8AF-D9989555621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BF2C6D52-F46D-42A7-A864-4A684F88D6CA}" type="pres">
      <dgm:prSet presAssocID="{BA535CF0-306C-0649-A8AF-D99895556211}" presName="spaceRect" presStyleCnt="0"/>
      <dgm:spPr/>
    </dgm:pt>
    <dgm:pt modelId="{B0D26D7E-4DB7-40B3-8AB8-753AB462AF6D}" type="pres">
      <dgm:prSet presAssocID="{BA535CF0-306C-0649-A8AF-D99895556211}" presName="textRect" presStyleLbl="revTx" presStyleIdx="2" presStyleCnt="6">
        <dgm:presLayoutVars>
          <dgm:chMax val="1"/>
          <dgm:chPref val="1"/>
        </dgm:presLayoutVars>
      </dgm:prSet>
      <dgm:spPr/>
    </dgm:pt>
    <dgm:pt modelId="{650CC7CD-274F-4D0E-8486-90D4A81064B8}" type="pres">
      <dgm:prSet presAssocID="{8871CED8-0384-EA4B-B807-B459132A7AF9}" presName="sibTrans" presStyleCnt="0"/>
      <dgm:spPr/>
    </dgm:pt>
    <dgm:pt modelId="{0201159A-2FF3-4FAB-B8E9-C62DF900487A}" type="pres">
      <dgm:prSet presAssocID="{A337514E-F620-4D49-A4CF-A5A978494EF8}" presName="compNode" presStyleCnt="0"/>
      <dgm:spPr/>
    </dgm:pt>
    <dgm:pt modelId="{C7BA6CE6-7D9B-49E8-AA88-E86484281ECC}" type="pres">
      <dgm:prSet presAssocID="{A337514E-F620-4D49-A4CF-A5A978494EF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B3CE7715-DC51-4982-962C-78E35F478E54}" type="pres">
      <dgm:prSet presAssocID="{A337514E-F620-4D49-A4CF-A5A978494EF8}" presName="spaceRect" presStyleCnt="0"/>
      <dgm:spPr/>
    </dgm:pt>
    <dgm:pt modelId="{28E00F04-7A61-4AA0-BF00-5FF366D62681}" type="pres">
      <dgm:prSet presAssocID="{A337514E-F620-4D49-A4CF-A5A978494EF8}" presName="textRect" presStyleLbl="revTx" presStyleIdx="3" presStyleCnt="6">
        <dgm:presLayoutVars>
          <dgm:chMax val="1"/>
          <dgm:chPref val="1"/>
        </dgm:presLayoutVars>
      </dgm:prSet>
      <dgm:spPr/>
    </dgm:pt>
    <dgm:pt modelId="{EA36CAFA-21F2-4C11-BCE6-744D479900DF}" type="pres">
      <dgm:prSet presAssocID="{620392BF-02A8-43B1-9B83-E43B9EE33561}" presName="sibTrans" presStyleCnt="0"/>
      <dgm:spPr/>
    </dgm:pt>
    <dgm:pt modelId="{26428006-650C-6046-88DA-CD2576EA5752}" type="pres">
      <dgm:prSet presAssocID="{5EF60CA0-79AD-684D-BF49-AEC6AFAE3C38}" presName="compNode" presStyleCnt="0"/>
      <dgm:spPr/>
    </dgm:pt>
    <dgm:pt modelId="{99EB6A4B-FBDD-9540-B2B4-D44F730B0A4B}" type="pres">
      <dgm:prSet presAssocID="{5EF60CA0-79AD-684D-BF49-AEC6AFAE3C3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7FC2EE4-A94D-FD41-BAF7-691A3258FCE5}" type="pres">
      <dgm:prSet presAssocID="{5EF60CA0-79AD-684D-BF49-AEC6AFAE3C38}" presName="spaceRect" presStyleCnt="0"/>
      <dgm:spPr/>
    </dgm:pt>
    <dgm:pt modelId="{F33BBD0B-D780-0144-AB4C-3ABFCF3F9C62}" type="pres">
      <dgm:prSet presAssocID="{5EF60CA0-79AD-684D-BF49-AEC6AFAE3C38}" presName="textRect" presStyleLbl="revTx" presStyleIdx="4" presStyleCnt="6">
        <dgm:presLayoutVars>
          <dgm:chMax val="1"/>
          <dgm:chPref val="1"/>
        </dgm:presLayoutVars>
      </dgm:prSet>
      <dgm:spPr/>
    </dgm:pt>
    <dgm:pt modelId="{4C9C38BA-1324-474D-BD86-284CCCF6B0AF}" type="pres">
      <dgm:prSet presAssocID="{2AFA2E69-AA31-D342-897C-7834BE375260}" presName="sibTrans" presStyleCnt="0"/>
      <dgm:spPr/>
    </dgm:pt>
    <dgm:pt modelId="{B0146CB0-CA14-43D6-8703-E6AEB9423FE3}" type="pres">
      <dgm:prSet presAssocID="{AC23B4C4-4ED5-4040-ACD6-5D057A5405E4}" presName="compNode" presStyleCnt="0"/>
      <dgm:spPr/>
    </dgm:pt>
    <dgm:pt modelId="{59814F26-C5C1-4EBA-B830-BBCE9247771F}" type="pres">
      <dgm:prSet presAssocID="{AC23B4C4-4ED5-4040-ACD6-5D057A5405E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1544E5F-C1C4-47D9-B32F-3A6F037F32FF}" type="pres">
      <dgm:prSet presAssocID="{AC23B4C4-4ED5-4040-ACD6-5D057A5405E4}" presName="spaceRect" presStyleCnt="0"/>
      <dgm:spPr/>
    </dgm:pt>
    <dgm:pt modelId="{8C494FE7-C194-4DBB-860C-A655DC7B3C92}" type="pres">
      <dgm:prSet presAssocID="{AC23B4C4-4ED5-4040-ACD6-5D057A5405E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7E74700-CD05-1B4E-A1DA-D165E0187E90}" type="presOf" srcId="{A337514E-F620-4D49-A4CF-A5A978494EF8}" destId="{28E00F04-7A61-4AA0-BF00-5FF366D62681}" srcOrd="0" destOrd="0" presId="urn:microsoft.com/office/officeart/2018/2/layout/IconLabelList"/>
    <dgm:cxn modelId="{BE4BE225-B4BB-BC43-8FBF-202A015A1635}" type="presOf" srcId="{D28D67D4-24C2-4427-9DA9-A3AEEE40571A}" destId="{90826A96-594A-4B3D-84B4-787A2253C7B3}" srcOrd="0" destOrd="0" presId="urn:microsoft.com/office/officeart/2018/2/layout/IconLabelList"/>
    <dgm:cxn modelId="{C9D9216A-BA77-4334-AA97-BF989E2A58E1}" srcId="{67CD1924-80FA-4EB9-B7F9-9D1D400F336C}" destId="{A337514E-F620-4D49-A4CF-A5A978494EF8}" srcOrd="3" destOrd="0" parTransId="{FE82E917-033A-4F79-947B-B2F04A1921BB}" sibTransId="{620392BF-02A8-43B1-9B83-E43B9EE33561}"/>
    <dgm:cxn modelId="{E7331176-73DF-AF4A-A5D0-DDA98D6169BC}" type="presOf" srcId="{AC23B4C4-4ED5-4040-ACD6-5D057A5405E4}" destId="{8C494FE7-C194-4DBB-860C-A655DC7B3C92}" srcOrd="0" destOrd="0" presId="urn:microsoft.com/office/officeart/2018/2/layout/IconLabelList"/>
    <dgm:cxn modelId="{6706F278-5EB8-465C-8E04-6E285ABE7C39}" srcId="{67CD1924-80FA-4EB9-B7F9-9D1D400F336C}" destId="{66F01CD2-3250-4D6D-AFBC-5A991591EDF2}" srcOrd="1" destOrd="0" parTransId="{29FD73E3-90DF-46E7-BC5C-0EEA89BCE8F3}" sibTransId="{E38D1ADC-0EFA-4FF8-955D-CAB2654BB5AB}"/>
    <dgm:cxn modelId="{193CB083-0DCD-3D4D-9D67-1D8C3B593D3F}" type="presOf" srcId="{67CD1924-80FA-4EB9-B7F9-9D1D400F336C}" destId="{4C3098D2-B188-4FEB-BECA-90E2684955E0}" srcOrd="0" destOrd="0" presId="urn:microsoft.com/office/officeart/2018/2/layout/IconLabelList"/>
    <dgm:cxn modelId="{9DB02987-D8A7-5545-B9AD-FCCA8C05DD65}" srcId="{67CD1924-80FA-4EB9-B7F9-9D1D400F336C}" destId="{5EF60CA0-79AD-684D-BF49-AEC6AFAE3C38}" srcOrd="4" destOrd="0" parTransId="{C444175C-389A-DB44-9DFC-992EC0703240}" sibTransId="{2AFA2E69-AA31-D342-897C-7834BE375260}"/>
    <dgm:cxn modelId="{06F3F187-AE56-BF47-8A5E-8C39A514E0BA}" type="presOf" srcId="{BA535CF0-306C-0649-A8AF-D99895556211}" destId="{B0D26D7E-4DB7-40B3-8AB8-753AB462AF6D}" srcOrd="0" destOrd="0" presId="urn:microsoft.com/office/officeart/2018/2/layout/IconLabelList"/>
    <dgm:cxn modelId="{A31C0EA0-F9B5-494F-B958-D775DE1B817C}" srcId="{67CD1924-80FA-4EB9-B7F9-9D1D400F336C}" destId="{D28D67D4-24C2-4427-9DA9-A3AEEE40571A}" srcOrd="0" destOrd="0" parTransId="{18D0EF1E-6398-43D4-B746-EA8C3FA12B7F}" sibTransId="{51FE6038-5D2D-48A2-9EC9-9BC309AECDA4}"/>
    <dgm:cxn modelId="{0BA34AA3-C49E-4678-AEFC-2EA6020C0CA8}" srcId="{67CD1924-80FA-4EB9-B7F9-9D1D400F336C}" destId="{AC23B4C4-4ED5-4040-ACD6-5D057A5405E4}" srcOrd="5" destOrd="0" parTransId="{72695828-79A3-43B3-94B3-B3A0E78FA660}" sibTransId="{346F102E-ACF6-4E3D-BC4B-4821253022C9}"/>
    <dgm:cxn modelId="{7EDFF8B5-1C53-9044-BD98-D050A97EA331}" type="presOf" srcId="{66F01CD2-3250-4D6D-AFBC-5A991591EDF2}" destId="{35DDEB99-BA2C-4DDE-8EDA-8BB0041525C4}" srcOrd="0" destOrd="0" presId="urn:microsoft.com/office/officeart/2018/2/layout/IconLabelList"/>
    <dgm:cxn modelId="{2DE872BC-8775-FB4C-A4DC-BE93F95D76F4}" type="presOf" srcId="{5EF60CA0-79AD-684D-BF49-AEC6AFAE3C38}" destId="{F33BBD0B-D780-0144-AB4C-3ABFCF3F9C62}" srcOrd="0" destOrd="0" presId="urn:microsoft.com/office/officeart/2018/2/layout/IconLabelList"/>
    <dgm:cxn modelId="{1011A4EC-C7B2-6B48-A106-CC3EFE75CB1D}" srcId="{67CD1924-80FA-4EB9-B7F9-9D1D400F336C}" destId="{BA535CF0-306C-0649-A8AF-D99895556211}" srcOrd="2" destOrd="0" parTransId="{35302EA3-74AA-984E-817C-CF43EFA63790}" sibTransId="{8871CED8-0384-EA4B-B807-B459132A7AF9}"/>
    <dgm:cxn modelId="{8F3FE104-2D14-D242-86D2-FFACB91F53A0}" type="presParOf" srcId="{4C3098D2-B188-4FEB-BECA-90E2684955E0}" destId="{A6B4B1B2-E4B7-426A-8B3F-D0114BF53E2C}" srcOrd="0" destOrd="0" presId="urn:microsoft.com/office/officeart/2018/2/layout/IconLabelList"/>
    <dgm:cxn modelId="{4F285D17-0E1E-464E-9DE4-B944AA1C3355}" type="presParOf" srcId="{A6B4B1B2-E4B7-426A-8B3F-D0114BF53E2C}" destId="{4D7C9F47-2F00-4DF6-8CDC-D87C668C2124}" srcOrd="0" destOrd="0" presId="urn:microsoft.com/office/officeart/2018/2/layout/IconLabelList"/>
    <dgm:cxn modelId="{5910B20C-9649-0B41-9519-99DB7F99A932}" type="presParOf" srcId="{A6B4B1B2-E4B7-426A-8B3F-D0114BF53E2C}" destId="{692C0742-BE9E-47CF-ABFF-BE18CA9A6EEA}" srcOrd="1" destOrd="0" presId="urn:microsoft.com/office/officeart/2018/2/layout/IconLabelList"/>
    <dgm:cxn modelId="{EE5D65B5-6093-CF44-A026-A7932C5F5952}" type="presParOf" srcId="{A6B4B1B2-E4B7-426A-8B3F-D0114BF53E2C}" destId="{90826A96-594A-4B3D-84B4-787A2253C7B3}" srcOrd="2" destOrd="0" presId="urn:microsoft.com/office/officeart/2018/2/layout/IconLabelList"/>
    <dgm:cxn modelId="{12FA9343-D8A9-B443-AC08-C583B54D2B5A}" type="presParOf" srcId="{4C3098D2-B188-4FEB-BECA-90E2684955E0}" destId="{B67ADE9E-2486-4DE9-952B-36B4D4D5A80D}" srcOrd="1" destOrd="0" presId="urn:microsoft.com/office/officeart/2018/2/layout/IconLabelList"/>
    <dgm:cxn modelId="{28B2BE2D-681A-E744-B899-085132B874FF}" type="presParOf" srcId="{4C3098D2-B188-4FEB-BECA-90E2684955E0}" destId="{AB72F7F2-7989-455E-A721-A3244D36D496}" srcOrd="2" destOrd="0" presId="urn:microsoft.com/office/officeart/2018/2/layout/IconLabelList"/>
    <dgm:cxn modelId="{6C66267D-12C3-804D-BF3F-5FE8D29DF654}" type="presParOf" srcId="{AB72F7F2-7989-455E-A721-A3244D36D496}" destId="{72B11CC4-2198-4B48-BB84-AAD2C7A0C745}" srcOrd="0" destOrd="0" presId="urn:microsoft.com/office/officeart/2018/2/layout/IconLabelList"/>
    <dgm:cxn modelId="{ABDF7084-8C4A-7F4D-9E59-4ABA460AF818}" type="presParOf" srcId="{AB72F7F2-7989-455E-A721-A3244D36D496}" destId="{85A2D853-5286-4BFC-AC02-D3B998B54A32}" srcOrd="1" destOrd="0" presId="urn:microsoft.com/office/officeart/2018/2/layout/IconLabelList"/>
    <dgm:cxn modelId="{CA2B3BFF-EB91-7346-90D1-3DDF5CE915E9}" type="presParOf" srcId="{AB72F7F2-7989-455E-A721-A3244D36D496}" destId="{35DDEB99-BA2C-4DDE-8EDA-8BB0041525C4}" srcOrd="2" destOrd="0" presId="urn:microsoft.com/office/officeart/2018/2/layout/IconLabelList"/>
    <dgm:cxn modelId="{4A46ACBE-95AE-3245-B964-2BE4F07E5E11}" type="presParOf" srcId="{4C3098D2-B188-4FEB-BECA-90E2684955E0}" destId="{E2CCBE7C-42F6-46CD-838D-36ABFBBBB748}" srcOrd="3" destOrd="0" presId="urn:microsoft.com/office/officeart/2018/2/layout/IconLabelList"/>
    <dgm:cxn modelId="{DBFFDB58-E99B-F540-BE7F-FFB9CFE2EEAF}" type="presParOf" srcId="{4C3098D2-B188-4FEB-BECA-90E2684955E0}" destId="{AEFA1007-6A10-4E03-8A9D-82D356F6B972}" srcOrd="4" destOrd="0" presId="urn:microsoft.com/office/officeart/2018/2/layout/IconLabelList"/>
    <dgm:cxn modelId="{D4B6F757-3109-2743-A90A-CB21C711B62A}" type="presParOf" srcId="{AEFA1007-6A10-4E03-8A9D-82D356F6B972}" destId="{5B514E21-696B-4537-BDD2-E9073790D1DA}" srcOrd="0" destOrd="0" presId="urn:microsoft.com/office/officeart/2018/2/layout/IconLabelList"/>
    <dgm:cxn modelId="{E1F94986-27FB-3246-BA6D-DB6AA344F0D2}" type="presParOf" srcId="{AEFA1007-6A10-4E03-8A9D-82D356F6B972}" destId="{BF2C6D52-F46D-42A7-A864-4A684F88D6CA}" srcOrd="1" destOrd="0" presId="urn:microsoft.com/office/officeart/2018/2/layout/IconLabelList"/>
    <dgm:cxn modelId="{1C37A61B-D159-484A-88F4-16743184E6B2}" type="presParOf" srcId="{AEFA1007-6A10-4E03-8A9D-82D356F6B972}" destId="{B0D26D7E-4DB7-40B3-8AB8-753AB462AF6D}" srcOrd="2" destOrd="0" presId="urn:microsoft.com/office/officeart/2018/2/layout/IconLabelList"/>
    <dgm:cxn modelId="{1BF350B1-C414-8E48-B68D-73435DF7A799}" type="presParOf" srcId="{4C3098D2-B188-4FEB-BECA-90E2684955E0}" destId="{650CC7CD-274F-4D0E-8486-90D4A81064B8}" srcOrd="5" destOrd="0" presId="urn:microsoft.com/office/officeart/2018/2/layout/IconLabelList"/>
    <dgm:cxn modelId="{D2F0EE71-8BE6-4247-8C29-40BAB7CE81AB}" type="presParOf" srcId="{4C3098D2-B188-4FEB-BECA-90E2684955E0}" destId="{0201159A-2FF3-4FAB-B8E9-C62DF900487A}" srcOrd="6" destOrd="0" presId="urn:microsoft.com/office/officeart/2018/2/layout/IconLabelList"/>
    <dgm:cxn modelId="{8007B175-F986-EA44-B127-72EBF35D826D}" type="presParOf" srcId="{0201159A-2FF3-4FAB-B8E9-C62DF900487A}" destId="{C7BA6CE6-7D9B-49E8-AA88-E86484281ECC}" srcOrd="0" destOrd="0" presId="urn:microsoft.com/office/officeart/2018/2/layout/IconLabelList"/>
    <dgm:cxn modelId="{BEFB2ED1-9818-FB4A-A073-FEF6A0283233}" type="presParOf" srcId="{0201159A-2FF3-4FAB-B8E9-C62DF900487A}" destId="{B3CE7715-DC51-4982-962C-78E35F478E54}" srcOrd="1" destOrd="0" presId="urn:microsoft.com/office/officeart/2018/2/layout/IconLabelList"/>
    <dgm:cxn modelId="{E8C0A5B7-DCF8-8A47-B593-B3A16B3FC12D}" type="presParOf" srcId="{0201159A-2FF3-4FAB-B8E9-C62DF900487A}" destId="{28E00F04-7A61-4AA0-BF00-5FF366D62681}" srcOrd="2" destOrd="0" presId="urn:microsoft.com/office/officeart/2018/2/layout/IconLabelList"/>
    <dgm:cxn modelId="{CE9F8AF4-6F6A-E44F-95AD-10DA66521066}" type="presParOf" srcId="{4C3098D2-B188-4FEB-BECA-90E2684955E0}" destId="{EA36CAFA-21F2-4C11-BCE6-744D479900DF}" srcOrd="7" destOrd="0" presId="urn:microsoft.com/office/officeart/2018/2/layout/IconLabelList"/>
    <dgm:cxn modelId="{B46A2C8B-3021-B24E-89CC-94C2530C9F0A}" type="presParOf" srcId="{4C3098D2-B188-4FEB-BECA-90E2684955E0}" destId="{26428006-650C-6046-88DA-CD2576EA5752}" srcOrd="8" destOrd="0" presId="urn:microsoft.com/office/officeart/2018/2/layout/IconLabelList"/>
    <dgm:cxn modelId="{DFE4FBDB-28C8-8840-810F-A389A2750AE4}" type="presParOf" srcId="{26428006-650C-6046-88DA-CD2576EA5752}" destId="{99EB6A4B-FBDD-9540-B2B4-D44F730B0A4B}" srcOrd="0" destOrd="0" presId="urn:microsoft.com/office/officeart/2018/2/layout/IconLabelList"/>
    <dgm:cxn modelId="{A02E493E-5C81-5046-92B2-3EFA31205305}" type="presParOf" srcId="{26428006-650C-6046-88DA-CD2576EA5752}" destId="{87FC2EE4-A94D-FD41-BAF7-691A3258FCE5}" srcOrd="1" destOrd="0" presId="urn:microsoft.com/office/officeart/2018/2/layout/IconLabelList"/>
    <dgm:cxn modelId="{F2F381F4-4042-6C4F-98C7-1DEC5B00C20E}" type="presParOf" srcId="{26428006-650C-6046-88DA-CD2576EA5752}" destId="{F33BBD0B-D780-0144-AB4C-3ABFCF3F9C62}" srcOrd="2" destOrd="0" presId="urn:microsoft.com/office/officeart/2018/2/layout/IconLabelList"/>
    <dgm:cxn modelId="{501E16A1-0DC7-434E-8420-6A7A11C9B86D}" type="presParOf" srcId="{4C3098D2-B188-4FEB-BECA-90E2684955E0}" destId="{4C9C38BA-1324-474D-BD86-284CCCF6B0AF}" srcOrd="9" destOrd="0" presId="urn:microsoft.com/office/officeart/2018/2/layout/IconLabelList"/>
    <dgm:cxn modelId="{05E65425-B011-CD43-9434-11F3554925EF}" type="presParOf" srcId="{4C3098D2-B188-4FEB-BECA-90E2684955E0}" destId="{B0146CB0-CA14-43D6-8703-E6AEB9423FE3}" srcOrd="10" destOrd="0" presId="urn:microsoft.com/office/officeart/2018/2/layout/IconLabelList"/>
    <dgm:cxn modelId="{4A161C96-872A-E146-A11D-5AE80DB24EF7}" type="presParOf" srcId="{B0146CB0-CA14-43D6-8703-E6AEB9423FE3}" destId="{59814F26-C5C1-4EBA-B830-BBCE9247771F}" srcOrd="0" destOrd="0" presId="urn:microsoft.com/office/officeart/2018/2/layout/IconLabelList"/>
    <dgm:cxn modelId="{DE3AE197-4465-7340-91CE-722CE54AD131}" type="presParOf" srcId="{B0146CB0-CA14-43D6-8703-E6AEB9423FE3}" destId="{21544E5F-C1C4-47D9-B32F-3A6F037F32FF}" srcOrd="1" destOrd="0" presId="urn:microsoft.com/office/officeart/2018/2/layout/IconLabelList"/>
    <dgm:cxn modelId="{91424568-95DE-4E49-A115-CADFA733FA51}" type="presParOf" srcId="{B0146CB0-CA14-43D6-8703-E6AEB9423FE3}" destId="{8C494FE7-C194-4DBB-860C-A655DC7B3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C9F47-2F00-4DF6-8CDC-D87C668C2124}">
      <dsp:nvSpPr>
        <dsp:cNvPr id="0" name=""/>
        <dsp:cNvSpPr/>
      </dsp:nvSpPr>
      <dsp:spPr>
        <a:xfrm>
          <a:off x="489555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26A96-594A-4B3D-84B4-787A2253C7B3}">
      <dsp:nvSpPr>
        <dsp:cNvPr id="0" name=""/>
        <dsp:cNvSpPr/>
      </dsp:nvSpPr>
      <dsp:spPr>
        <a:xfrm>
          <a:off x="839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Cadre</a:t>
          </a:r>
          <a:endParaRPr lang="en-US" sz="1600" kern="1200"/>
        </a:p>
      </dsp:txBody>
      <dsp:txXfrm>
        <a:off x="839" y="1870203"/>
        <a:ext cx="1777148" cy="710859"/>
      </dsp:txXfrm>
    </dsp:sp>
    <dsp:sp modelId="{4AD8AF45-27AE-43C7-8DF7-362A009A5409}">
      <dsp:nvSpPr>
        <dsp:cNvPr id="0" name=""/>
        <dsp:cNvSpPr/>
      </dsp:nvSpPr>
      <dsp:spPr>
        <a:xfrm>
          <a:off x="2577704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71227-488B-4414-BDE5-BDDBB2FEFC45}">
      <dsp:nvSpPr>
        <dsp:cNvPr id="0" name=""/>
        <dsp:cNvSpPr/>
      </dsp:nvSpPr>
      <dsp:spPr>
        <a:xfrm>
          <a:off x="2088988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Ciblage et Nettoyage des données</a:t>
          </a:r>
          <a:endParaRPr lang="en-US" sz="1600" kern="1200"/>
        </a:p>
      </dsp:txBody>
      <dsp:txXfrm>
        <a:off x="2088988" y="1870203"/>
        <a:ext cx="1777148" cy="710859"/>
      </dsp:txXfrm>
    </dsp:sp>
    <dsp:sp modelId="{72B11CC4-2198-4B48-BB84-AAD2C7A0C745}">
      <dsp:nvSpPr>
        <dsp:cNvPr id="0" name=""/>
        <dsp:cNvSpPr/>
      </dsp:nvSpPr>
      <dsp:spPr>
        <a:xfrm>
          <a:off x="4665854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DEB99-BA2C-4DDE-8EDA-8BB0041525C4}">
      <dsp:nvSpPr>
        <dsp:cNvPr id="0" name=""/>
        <dsp:cNvSpPr/>
      </dsp:nvSpPr>
      <dsp:spPr>
        <a:xfrm>
          <a:off x="4177138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Analyse exploratoire</a:t>
          </a:r>
          <a:endParaRPr lang="en-US" sz="1600" kern="1200"/>
        </a:p>
      </dsp:txBody>
      <dsp:txXfrm>
        <a:off x="4177138" y="1870203"/>
        <a:ext cx="1777148" cy="710859"/>
      </dsp:txXfrm>
    </dsp:sp>
    <dsp:sp modelId="{C7BA6CE6-7D9B-49E8-AA88-E86484281ECC}">
      <dsp:nvSpPr>
        <dsp:cNvPr id="0" name=""/>
        <dsp:cNvSpPr/>
      </dsp:nvSpPr>
      <dsp:spPr>
        <a:xfrm>
          <a:off x="6754003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00F04-7A61-4AA0-BF00-5FF366D62681}">
      <dsp:nvSpPr>
        <dsp:cNvPr id="0" name=""/>
        <dsp:cNvSpPr/>
      </dsp:nvSpPr>
      <dsp:spPr>
        <a:xfrm>
          <a:off x="6265287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Modélisations</a:t>
          </a:r>
        </a:p>
      </dsp:txBody>
      <dsp:txXfrm>
        <a:off x="6265287" y="1870203"/>
        <a:ext cx="1777148" cy="710859"/>
      </dsp:txXfrm>
    </dsp:sp>
    <dsp:sp modelId="{59814F26-C5C1-4EBA-B830-BBCE9247771F}">
      <dsp:nvSpPr>
        <dsp:cNvPr id="0" name=""/>
        <dsp:cNvSpPr/>
      </dsp:nvSpPr>
      <dsp:spPr>
        <a:xfrm>
          <a:off x="8842152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4FE7-C194-4DBB-860C-A655DC7B3C92}">
      <dsp:nvSpPr>
        <dsp:cNvPr id="0" name=""/>
        <dsp:cNvSpPr/>
      </dsp:nvSpPr>
      <dsp:spPr>
        <a:xfrm>
          <a:off x="8353437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Questions - Réponses</a:t>
          </a:r>
          <a:endParaRPr lang="en-US" sz="1600" kern="1200"/>
        </a:p>
      </dsp:txBody>
      <dsp:txXfrm>
        <a:off x="8353437" y="1870203"/>
        <a:ext cx="1777148" cy="710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C9F47-2F00-4DF6-8CDC-D87C668C2124}">
      <dsp:nvSpPr>
        <dsp:cNvPr id="0" name=""/>
        <dsp:cNvSpPr/>
      </dsp:nvSpPr>
      <dsp:spPr>
        <a:xfrm>
          <a:off x="407201" y="955786"/>
          <a:ext cx="662871" cy="6628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26A96-594A-4B3D-84B4-787A2253C7B3}">
      <dsp:nvSpPr>
        <dsp:cNvPr id="0" name=""/>
        <dsp:cNvSpPr/>
      </dsp:nvSpPr>
      <dsp:spPr>
        <a:xfrm>
          <a:off x="2113" y="1839793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Choix du critère d’évaluation</a:t>
          </a:r>
          <a:endParaRPr lang="en-US" sz="1800" kern="1200"/>
        </a:p>
      </dsp:txBody>
      <dsp:txXfrm>
        <a:off x="2113" y="1839793"/>
        <a:ext cx="1473046" cy="589218"/>
      </dsp:txXfrm>
    </dsp:sp>
    <dsp:sp modelId="{72B11CC4-2198-4B48-BB84-AAD2C7A0C745}">
      <dsp:nvSpPr>
        <dsp:cNvPr id="0" name=""/>
        <dsp:cNvSpPr/>
      </dsp:nvSpPr>
      <dsp:spPr>
        <a:xfrm>
          <a:off x="2138031" y="955786"/>
          <a:ext cx="662871" cy="6628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DEB99-BA2C-4DDE-8EDA-8BB0041525C4}">
      <dsp:nvSpPr>
        <dsp:cNvPr id="0" name=""/>
        <dsp:cNvSpPr/>
      </dsp:nvSpPr>
      <dsp:spPr>
        <a:xfrm>
          <a:off x="1732943" y="1839793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Préparations jeu de données</a:t>
          </a:r>
          <a:endParaRPr lang="en-US" sz="1800" kern="1200"/>
        </a:p>
      </dsp:txBody>
      <dsp:txXfrm>
        <a:off x="1732943" y="1839793"/>
        <a:ext cx="1473046" cy="589218"/>
      </dsp:txXfrm>
    </dsp:sp>
    <dsp:sp modelId="{5B514E21-696B-4537-BDD2-E9073790D1DA}">
      <dsp:nvSpPr>
        <dsp:cNvPr id="0" name=""/>
        <dsp:cNvSpPr/>
      </dsp:nvSpPr>
      <dsp:spPr>
        <a:xfrm>
          <a:off x="3868861" y="955786"/>
          <a:ext cx="662871" cy="6628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26D7E-4DB7-40B3-8AB8-753AB462AF6D}">
      <dsp:nvSpPr>
        <dsp:cNvPr id="0" name=""/>
        <dsp:cNvSpPr/>
      </dsp:nvSpPr>
      <dsp:spPr>
        <a:xfrm>
          <a:off x="3463774" y="1839793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Choix de l’algorithme</a:t>
          </a:r>
          <a:endParaRPr lang="en-US" sz="1800" kern="1200"/>
        </a:p>
      </dsp:txBody>
      <dsp:txXfrm>
        <a:off x="3463774" y="1839793"/>
        <a:ext cx="1473046" cy="589218"/>
      </dsp:txXfrm>
    </dsp:sp>
    <dsp:sp modelId="{C7BA6CE6-7D9B-49E8-AA88-E86484281ECC}">
      <dsp:nvSpPr>
        <dsp:cNvPr id="0" name=""/>
        <dsp:cNvSpPr/>
      </dsp:nvSpPr>
      <dsp:spPr>
        <a:xfrm>
          <a:off x="5599691" y="955786"/>
          <a:ext cx="662871" cy="6628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00F04-7A61-4AA0-BF00-5FF366D62681}">
      <dsp:nvSpPr>
        <dsp:cNvPr id="0" name=""/>
        <dsp:cNvSpPr/>
      </dsp:nvSpPr>
      <dsp:spPr>
        <a:xfrm>
          <a:off x="5194604" y="1839793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/>
            <a:t>Choix des inputs</a:t>
          </a:r>
        </a:p>
      </dsp:txBody>
      <dsp:txXfrm>
        <a:off x="5194604" y="1839793"/>
        <a:ext cx="1473046" cy="589218"/>
      </dsp:txXfrm>
    </dsp:sp>
    <dsp:sp modelId="{99EB6A4B-FBDD-9540-B2B4-D44F730B0A4B}">
      <dsp:nvSpPr>
        <dsp:cNvPr id="0" name=""/>
        <dsp:cNvSpPr/>
      </dsp:nvSpPr>
      <dsp:spPr>
        <a:xfrm>
          <a:off x="7330522" y="955786"/>
          <a:ext cx="662871" cy="6628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BBD0B-D780-0144-AB4C-3ABFCF3F9C62}">
      <dsp:nvSpPr>
        <dsp:cNvPr id="0" name=""/>
        <dsp:cNvSpPr/>
      </dsp:nvSpPr>
      <dsp:spPr>
        <a:xfrm>
          <a:off x="6925434" y="1839793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/>
            <a:t>Exploration des paramètres</a:t>
          </a:r>
        </a:p>
      </dsp:txBody>
      <dsp:txXfrm>
        <a:off x="6925434" y="1839793"/>
        <a:ext cx="1473046" cy="589218"/>
      </dsp:txXfrm>
    </dsp:sp>
    <dsp:sp modelId="{59814F26-C5C1-4EBA-B830-BBCE9247771F}">
      <dsp:nvSpPr>
        <dsp:cNvPr id="0" name=""/>
        <dsp:cNvSpPr/>
      </dsp:nvSpPr>
      <dsp:spPr>
        <a:xfrm>
          <a:off x="9061352" y="955786"/>
          <a:ext cx="662871" cy="6628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4FE7-C194-4DBB-860C-A655DC7B3C92}">
      <dsp:nvSpPr>
        <dsp:cNvPr id="0" name=""/>
        <dsp:cNvSpPr/>
      </dsp:nvSpPr>
      <dsp:spPr>
        <a:xfrm>
          <a:off x="8656264" y="1839793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Validation du modèle</a:t>
          </a:r>
          <a:endParaRPr lang="en-US" sz="1800" kern="1200"/>
        </a:p>
      </dsp:txBody>
      <dsp:txXfrm>
        <a:off x="8656264" y="1839793"/>
        <a:ext cx="1473046" cy="589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AEBDD-2238-3E4D-ABF0-4C3A3BBD2213}" type="datetimeFigureOut">
              <a:rPr lang="fr-FR" smtClean="0"/>
              <a:t>14/08/2020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E3194-6DF9-214A-996E-B43081A93D5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9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112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878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562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174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57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810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96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443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43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900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66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565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148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066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152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20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815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164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664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2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585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50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954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30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630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484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442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752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909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6963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774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898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667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136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4836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8999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8368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1375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1357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6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817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06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846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359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66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1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sv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5F54F-476C-DD44-9CDC-78601520B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fr-FR" sz="6600" dirty="0"/>
              <a:t>Ville de SEATTLE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330E3-66E1-884F-94A7-1B9D465A1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260340" cy="2682239"/>
          </a:xfrm>
        </p:spPr>
        <p:txBody>
          <a:bodyPr anchor="ctr">
            <a:normAutofit/>
          </a:bodyPr>
          <a:lstStyle/>
          <a:p>
            <a:pPr algn="l"/>
            <a:r>
              <a:rPr lang="fr-FR" sz="3200" dirty="0"/>
              <a:t>PRÉDICTIONS CONSOMMATION ÉNERGÉTIQUE et ÉMISSIONS DE CO2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31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Nettoyage DES Données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002367"/>
            <a:ext cx="4585528" cy="454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400" b="1" dirty="0"/>
              <a:t>Suppression des features non exploitables pour une analyse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400" b="1" dirty="0"/>
              <a:t>Suppression des features redondantes :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1400" dirty="0"/>
              <a:t>représentant la même grandeur avec une unité différente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1400" dirty="0"/>
              <a:t>directement calculables à partir d’autres colonnes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400" b="1" dirty="0"/>
              <a:t>Suppression des features les moins renseignées (taux de remplissage &lt; 95%)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400" b="1" dirty="0"/>
              <a:t>Suppression des observations intégralement vides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400" b="1" dirty="0"/>
              <a:t>Suppression des valeurs </a:t>
            </a:r>
            <a:r>
              <a:rPr lang="fr-FR" sz="1400" b="1" dirty="0" err="1"/>
              <a:t>NaN</a:t>
            </a:r>
            <a:endParaRPr lang="fr-FR" sz="1400" b="1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400" b="1" dirty="0"/>
              <a:t>Nettoyage et harmonisation casse des valeurs string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sz="1400" b="1" dirty="0"/>
              <a:t>Suppression des valeurs aberrantes :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1400" dirty="0"/>
              <a:t>Consommation énergétique = 0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1400" dirty="0"/>
              <a:t>Nombre d’étage supérieur à celui de la plus haute tour de Seattle (93)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56D341-2F33-D14E-9C21-37702C0366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554" r="92038"/>
          <a:stretch/>
        </p:blipFill>
        <p:spPr>
          <a:xfrm>
            <a:off x="2664788" y="6295718"/>
            <a:ext cx="274902" cy="4876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6ACB97-A031-E649-BB64-48F0F4EF8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93" t="-5970" r="270" b="31853"/>
          <a:stretch/>
        </p:blipFill>
        <p:spPr>
          <a:xfrm>
            <a:off x="4008564" y="6254154"/>
            <a:ext cx="499169" cy="430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F4B633-A62E-5645-BAC8-B2D87D43A4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85" t="52427" r="24449" b="1"/>
          <a:stretch/>
        </p:blipFill>
        <p:spPr>
          <a:xfrm>
            <a:off x="2507683" y="6551139"/>
            <a:ext cx="2147452" cy="2921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48C5E07-26FA-3A4C-B5AD-1B5498C2E28C}"/>
              </a:ext>
            </a:extLst>
          </p:cNvPr>
          <p:cNvSpPr/>
          <p:nvPr/>
        </p:nvSpPr>
        <p:spPr>
          <a:xfrm>
            <a:off x="3241964" y="6478214"/>
            <a:ext cx="766600" cy="72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DB78C0-2AD6-7549-A3BA-B59E08B36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849" y="5764695"/>
            <a:ext cx="1746779" cy="562319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FAF5BB7A-D122-AD49-B83C-33DB61221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440" y="1731223"/>
            <a:ext cx="3483708" cy="4564674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EFEC4B-5E2E-0B48-9E66-7E034A935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868" y="445728"/>
            <a:ext cx="3178882" cy="12885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4FCC41-1110-BA47-9406-635BE69B86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812"/>
          <a:stretch/>
        </p:blipFill>
        <p:spPr>
          <a:xfrm>
            <a:off x="215389" y="160020"/>
            <a:ext cx="6286500" cy="2450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2686C8-40FD-7C44-8B68-AFA56A00D93E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CIBLAGE - NETTOYAGE –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07163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FEATURE ENGINEERING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24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One Hot </a:t>
            </a:r>
            <a:r>
              <a:rPr lang="fr-FR" b="1" dirty="0" err="1"/>
              <a:t>Encoding</a:t>
            </a:r>
            <a:endParaRPr lang="fr-FR" b="1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Feature</a:t>
            </a:r>
            <a:r>
              <a:rPr lang="fr-FR" b="1" dirty="0"/>
              <a:t> </a:t>
            </a:r>
            <a:r>
              <a:rPr lang="fr-FR" b="1" dirty="0" err="1"/>
              <a:t>Hashing</a:t>
            </a:r>
            <a:r>
              <a:rPr lang="fr-FR" b="1" dirty="0"/>
              <a:t> 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Encodage manuel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Création de features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7" name="Content Placeholder 6" descr="A tall building&#10;&#10;Description automatically generated">
            <a:extLst>
              <a:ext uri="{FF2B5EF4-FFF2-40B4-BE49-F238E27FC236}">
                <a16:creationId xmlns:a16="http://schemas.microsoft.com/office/drawing/2014/main" id="{2F941856-E493-734D-8EE6-45E08CA397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r="6749"/>
          <a:stretch/>
        </p:blipFill>
        <p:spPr>
          <a:xfrm>
            <a:off x="0" y="0"/>
            <a:ext cx="6717278" cy="687649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A32C4-6DB6-9346-8A36-341561CA5D28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CIBLAGE - NETTOYAGE –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38148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A32C4-6DB6-9346-8A36-341561CA5D28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CIBLAGE - NETTOYAGE – FEATURE ENGINEERING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FEATURE ENGINEERING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ONE HOT ENCODING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b="1" dirty="0"/>
              <a:t>Pour les features qualitatives avec peu de valeurs possibles :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 err="1"/>
              <a:t>BuildingType</a:t>
            </a:r>
            <a:endParaRPr lang="fr-FR" b="1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 err="1"/>
              <a:t>Neighborhood</a:t>
            </a:r>
            <a:endParaRPr lang="fr-FR" b="1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 err="1"/>
              <a:t>CouncilDistrictCode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B627DD35-401C-0943-863A-614A6092E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6306460"/>
              </p:ext>
            </p:extLst>
          </p:nvPr>
        </p:nvGraphicFramePr>
        <p:xfrm>
          <a:off x="212583" y="2122943"/>
          <a:ext cx="6248048" cy="26103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14191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  <a:gridCol w="1764086">
                  <a:extLst>
                    <a:ext uri="{9D8B030D-6E8A-4147-A177-3AD203B41FA5}">
                      <a16:colId xmlns:a16="http://schemas.microsoft.com/office/drawing/2014/main" val="446301590"/>
                    </a:ext>
                  </a:extLst>
                </a:gridCol>
              </a:tblGrid>
              <a:tr h="51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BuildingType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BuildingType_CAMPUS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BuildingType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NONRESIDENTIAL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BuildingType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NONRESIDENTIAL COS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CAMPUS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5773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NONRESIDENTIAL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NONRESIDENTIAL COS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550ABD40-FC44-804B-858E-6F3815062370}"/>
              </a:ext>
            </a:extLst>
          </p:cNvPr>
          <p:cNvSpPr/>
          <p:nvPr/>
        </p:nvSpPr>
        <p:spPr>
          <a:xfrm>
            <a:off x="831632" y="1322648"/>
            <a:ext cx="1551214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4FD478CE-4876-324B-8FF4-0A75E25E7216}"/>
              </a:ext>
            </a:extLst>
          </p:cNvPr>
          <p:cNvSpPr/>
          <p:nvPr/>
        </p:nvSpPr>
        <p:spPr>
          <a:xfrm>
            <a:off x="831632" y="1329472"/>
            <a:ext cx="3103554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BA367EEC-94E9-684F-A486-2E0C44F61258}"/>
              </a:ext>
            </a:extLst>
          </p:cNvPr>
          <p:cNvSpPr/>
          <p:nvPr/>
        </p:nvSpPr>
        <p:spPr>
          <a:xfrm>
            <a:off x="831632" y="1321301"/>
            <a:ext cx="4932354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4265E-A0B5-FF46-9F5E-C837E4D6DBB6}"/>
              </a:ext>
            </a:extLst>
          </p:cNvPr>
          <p:cNvSpPr txBox="1"/>
          <p:nvPr/>
        </p:nvSpPr>
        <p:spPr>
          <a:xfrm>
            <a:off x="212583" y="4969689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BuildingType</a:t>
            </a:r>
            <a:r>
              <a:rPr lang="fr-FR" b="1" dirty="0"/>
              <a:t> =&gt; 5 colonnes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3BE710-5FB9-234D-A4A1-E778DEFC178E}"/>
              </a:ext>
            </a:extLst>
          </p:cNvPr>
          <p:cNvSpPr txBox="1"/>
          <p:nvPr/>
        </p:nvSpPr>
        <p:spPr>
          <a:xfrm>
            <a:off x="201581" y="5510907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Neighborhood</a:t>
            </a:r>
            <a:r>
              <a:rPr lang="fr-FR" b="1" dirty="0"/>
              <a:t> =&gt; 13 colonnes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FE1E2-6543-DE4B-8364-3E85865DAE4A}"/>
              </a:ext>
            </a:extLst>
          </p:cNvPr>
          <p:cNvSpPr txBox="1"/>
          <p:nvPr/>
        </p:nvSpPr>
        <p:spPr>
          <a:xfrm>
            <a:off x="214281" y="6067228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CouncilDistrictCode</a:t>
            </a:r>
            <a:r>
              <a:rPr lang="fr-FR" b="1" dirty="0"/>
              <a:t> =&gt; 7 colonnes</a:t>
            </a:r>
          </a:p>
        </p:txBody>
      </p:sp>
    </p:spTree>
    <p:extLst>
      <p:ext uri="{BB962C8B-B14F-4D97-AF65-F5344CB8AC3E}">
        <p14:creationId xmlns:p14="http://schemas.microsoft.com/office/powerpoint/2010/main" val="3026284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A32C4-6DB6-9346-8A36-341561CA5D28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CIBLAGE - NETTOYAGE – FEATURE ENGINEERING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FEATURE ENGINEERING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FEATURE HASHING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b="1" dirty="0"/>
              <a:t>Pour les features qualitatives avec un grand nombre de valeurs possibles :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 err="1"/>
              <a:t>PrimaryPropertyType</a:t>
            </a:r>
            <a:endParaRPr lang="fr-FR" b="1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 err="1"/>
              <a:t>LargestPropertyUseType</a:t>
            </a:r>
            <a:endParaRPr lang="fr-FR" b="1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 err="1"/>
              <a:t>StreetName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F000C133-C814-5F43-86CA-4EEFF8E1CA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957146"/>
              </p:ext>
            </p:extLst>
          </p:nvPr>
        </p:nvGraphicFramePr>
        <p:xfrm>
          <a:off x="101336" y="2122943"/>
          <a:ext cx="6414362" cy="2436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9635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797222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877225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  <a:gridCol w="858950">
                  <a:extLst>
                    <a:ext uri="{9D8B030D-6E8A-4147-A177-3AD203B41FA5}">
                      <a16:colId xmlns:a16="http://schemas.microsoft.com/office/drawing/2014/main" val="1351772555"/>
                    </a:ext>
                  </a:extLst>
                </a:gridCol>
                <a:gridCol w="877226">
                  <a:extLst>
                    <a:ext uri="{9D8B030D-6E8A-4147-A177-3AD203B41FA5}">
                      <a16:colId xmlns:a16="http://schemas.microsoft.com/office/drawing/2014/main" val="2072645834"/>
                    </a:ext>
                  </a:extLst>
                </a:gridCol>
                <a:gridCol w="950327">
                  <a:extLst>
                    <a:ext uri="{9D8B030D-6E8A-4147-A177-3AD203B41FA5}">
                      <a16:colId xmlns:a16="http://schemas.microsoft.com/office/drawing/2014/main" val="228040483"/>
                    </a:ext>
                  </a:extLst>
                </a:gridCol>
                <a:gridCol w="913777">
                  <a:extLst>
                    <a:ext uri="{9D8B030D-6E8A-4147-A177-3AD203B41FA5}">
                      <a16:colId xmlns:a16="http://schemas.microsoft.com/office/drawing/2014/main" val="446301590"/>
                    </a:ext>
                  </a:extLst>
                </a:gridCol>
              </a:tblGrid>
              <a:tr h="51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PrimaryPropertyType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PPT_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PPT_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PPT_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PPT_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PPT_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PPT_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HOTEL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5773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LARGE OFFICE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UNIVERSITY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55718B41-D867-AB42-8B66-D3A03DD4E6A9}"/>
              </a:ext>
            </a:extLst>
          </p:cNvPr>
          <p:cNvSpPr/>
          <p:nvPr/>
        </p:nvSpPr>
        <p:spPr>
          <a:xfrm>
            <a:off x="831632" y="1322648"/>
            <a:ext cx="1077178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46828CCF-BB2D-6E42-9BEF-2FB3AFC81BC5}"/>
              </a:ext>
            </a:extLst>
          </p:cNvPr>
          <p:cNvSpPr/>
          <p:nvPr/>
        </p:nvSpPr>
        <p:spPr>
          <a:xfrm>
            <a:off x="831632" y="1329472"/>
            <a:ext cx="3568918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6645D7FF-8C65-8144-B50F-55CCA69F2863}"/>
              </a:ext>
            </a:extLst>
          </p:cNvPr>
          <p:cNvSpPr/>
          <p:nvPr/>
        </p:nvSpPr>
        <p:spPr>
          <a:xfrm>
            <a:off x="831632" y="1321301"/>
            <a:ext cx="5264368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F406B-4E96-8944-AC7C-85274028EE1C}"/>
              </a:ext>
            </a:extLst>
          </p:cNvPr>
          <p:cNvSpPr txBox="1"/>
          <p:nvPr/>
        </p:nvSpPr>
        <p:spPr>
          <a:xfrm>
            <a:off x="101336" y="4833617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PrimaryPropertyType</a:t>
            </a:r>
            <a:r>
              <a:rPr lang="fr-FR" b="1" dirty="0"/>
              <a:t> =&gt; 6 colonnes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01359-A46B-1645-B90D-B5BA9D5F5B6A}"/>
              </a:ext>
            </a:extLst>
          </p:cNvPr>
          <p:cNvSpPr txBox="1"/>
          <p:nvPr/>
        </p:nvSpPr>
        <p:spPr>
          <a:xfrm>
            <a:off x="83575" y="5292777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LargestPropertyUseType</a:t>
            </a:r>
            <a:r>
              <a:rPr lang="fr-FR" b="1" dirty="0"/>
              <a:t> =&gt; 6 colonnes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613F60-67AD-2A48-86FC-2FAD3CD7CC41}"/>
              </a:ext>
            </a:extLst>
          </p:cNvPr>
          <p:cNvSpPr txBox="1"/>
          <p:nvPr/>
        </p:nvSpPr>
        <p:spPr>
          <a:xfrm>
            <a:off x="100475" y="5751937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StreetName</a:t>
            </a:r>
            <a:r>
              <a:rPr lang="fr-FR" b="1" dirty="0"/>
              <a:t> =&gt; 6 colonnes</a:t>
            </a: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B3544074-40BC-7645-90F1-4F0DF8195385}"/>
              </a:ext>
            </a:extLst>
          </p:cNvPr>
          <p:cNvSpPr/>
          <p:nvPr/>
        </p:nvSpPr>
        <p:spPr>
          <a:xfrm>
            <a:off x="842232" y="1316695"/>
            <a:ext cx="1898209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Curved Down Arrow 21">
            <a:extLst>
              <a:ext uri="{FF2B5EF4-FFF2-40B4-BE49-F238E27FC236}">
                <a16:creationId xmlns:a16="http://schemas.microsoft.com/office/drawing/2014/main" id="{E5C73F93-D466-BC49-8259-2CA3F5370B2D}"/>
              </a:ext>
            </a:extLst>
          </p:cNvPr>
          <p:cNvSpPr/>
          <p:nvPr/>
        </p:nvSpPr>
        <p:spPr>
          <a:xfrm>
            <a:off x="842232" y="1300009"/>
            <a:ext cx="2712498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08420AE8-8ADF-6B48-B8C7-0DA83202F831}"/>
              </a:ext>
            </a:extLst>
          </p:cNvPr>
          <p:cNvSpPr/>
          <p:nvPr/>
        </p:nvSpPr>
        <p:spPr>
          <a:xfrm>
            <a:off x="858302" y="1333282"/>
            <a:ext cx="4384480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6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A32C4-6DB6-9346-8A36-341561CA5D28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CIBLAGE - NETTOYAGE – FEATURE ENGINEERING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FEATURE ENGINEERING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ENCODAGE « MANUEL »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Feature</a:t>
            </a:r>
            <a:r>
              <a:rPr lang="fr-FR" b="1" dirty="0"/>
              <a:t>  </a:t>
            </a:r>
            <a:r>
              <a:rPr lang="fr-FR" b="1" dirty="0" err="1"/>
              <a:t>ListOfAllPropertyUseTypes</a:t>
            </a:r>
            <a:endParaRPr lang="fr-FR" b="1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Feature</a:t>
            </a:r>
            <a:r>
              <a:rPr lang="fr-FR" b="1" dirty="0"/>
              <a:t> </a:t>
            </a:r>
            <a:r>
              <a:rPr lang="fr-FR" b="1" dirty="0" err="1"/>
              <a:t>DefaultData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8" name="Content Placeholder 19">
            <a:extLst>
              <a:ext uri="{FF2B5EF4-FFF2-40B4-BE49-F238E27FC236}">
                <a16:creationId xmlns:a16="http://schemas.microsoft.com/office/drawing/2014/main" id="{F95800EE-B97E-E64A-ADB5-CDBB1FC45A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369675"/>
              </p:ext>
            </p:extLst>
          </p:nvPr>
        </p:nvGraphicFramePr>
        <p:xfrm>
          <a:off x="267652" y="1356361"/>
          <a:ext cx="6116256" cy="257984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321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122069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1075770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  <a:gridCol w="1420586">
                  <a:extLst>
                    <a:ext uri="{9D8B030D-6E8A-4147-A177-3AD203B41FA5}">
                      <a16:colId xmlns:a16="http://schemas.microsoft.com/office/drawing/2014/main" val="446301590"/>
                    </a:ext>
                  </a:extLst>
                </a:gridCol>
                <a:gridCol w="1094613">
                  <a:extLst>
                    <a:ext uri="{9D8B030D-6E8A-4147-A177-3AD203B41FA5}">
                      <a16:colId xmlns:a16="http://schemas.microsoft.com/office/drawing/2014/main" val="1451663258"/>
                    </a:ext>
                  </a:extLst>
                </a:gridCol>
              </a:tblGrid>
              <a:tr h="51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ListOfAllPropertyUseTypes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LoAPUT_HOTEL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LoAPUT_PARKING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LoAPUT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RESTAURANT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LoAPUT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LIBRARY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HOTEL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5773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HOTEL, PARKING, RESTAURANT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LIBRARY, PARKING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graphicFrame>
        <p:nvGraphicFramePr>
          <p:cNvPr id="19" name="Content Placeholder 19">
            <a:extLst>
              <a:ext uri="{FF2B5EF4-FFF2-40B4-BE49-F238E27FC236}">
                <a16:creationId xmlns:a16="http://schemas.microsoft.com/office/drawing/2014/main" id="{73ADD709-C0C1-2242-933B-BD87CACB9F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4601887"/>
              </p:ext>
            </p:extLst>
          </p:nvPr>
        </p:nvGraphicFramePr>
        <p:xfrm>
          <a:off x="1879621" y="5127237"/>
          <a:ext cx="3080180" cy="153639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348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536692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</a:tblGrid>
              <a:tr h="614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DefaultData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DefaultData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6088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46088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</a:tbl>
          </a:graphicData>
        </a:graphic>
      </p:graphicFrame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CB077CD7-A2D2-654E-911A-174BAEF260B3}"/>
              </a:ext>
            </a:extLst>
          </p:cNvPr>
          <p:cNvSpPr/>
          <p:nvPr/>
        </p:nvSpPr>
        <p:spPr>
          <a:xfrm>
            <a:off x="881743" y="506382"/>
            <a:ext cx="1551214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Curved Down Arrow 21">
            <a:extLst>
              <a:ext uri="{FF2B5EF4-FFF2-40B4-BE49-F238E27FC236}">
                <a16:creationId xmlns:a16="http://schemas.microsoft.com/office/drawing/2014/main" id="{DBFEB240-ED52-E046-9EFD-FD2B340F7DCF}"/>
              </a:ext>
            </a:extLst>
          </p:cNvPr>
          <p:cNvSpPr/>
          <p:nvPr/>
        </p:nvSpPr>
        <p:spPr>
          <a:xfrm>
            <a:off x="881743" y="513206"/>
            <a:ext cx="2456996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1A5C7FD2-397F-F546-B762-E69671D38B82}"/>
              </a:ext>
            </a:extLst>
          </p:cNvPr>
          <p:cNvSpPr/>
          <p:nvPr/>
        </p:nvSpPr>
        <p:spPr>
          <a:xfrm>
            <a:off x="881742" y="542637"/>
            <a:ext cx="3804557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1C5A4208-95E7-A54C-AA23-974EC40EA463}"/>
              </a:ext>
            </a:extLst>
          </p:cNvPr>
          <p:cNvSpPr/>
          <p:nvPr/>
        </p:nvSpPr>
        <p:spPr>
          <a:xfrm>
            <a:off x="881742" y="549461"/>
            <a:ext cx="5214258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Curved Down Arrow 24">
            <a:extLst>
              <a:ext uri="{FF2B5EF4-FFF2-40B4-BE49-F238E27FC236}">
                <a16:creationId xmlns:a16="http://schemas.microsoft.com/office/drawing/2014/main" id="{6885F6CF-693E-2946-A8E4-5E10D517CFE8}"/>
              </a:ext>
            </a:extLst>
          </p:cNvPr>
          <p:cNvSpPr/>
          <p:nvPr/>
        </p:nvSpPr>
        <p:spPr>
          <a:xfrm>
            <a:off x="2644104" y="4309497"/>
            <a:ext cx="1551214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C5C73-D0DB-B64C-B89A-CE3CA3FD8DDC}"/>
              </a:ext>
            </a:extLst>
          </p:cNvPr>
          <p:cNvSpPr txBox="1"/>
          <p:nvPr/>
        </p:nvSpPr>
        <p:spPr>
          <a:xfrm>
            <a:off x="44183" y="-2072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ListOfAllPropertyUseTypes</a:t>
            </a:r>
            <a:r>
              <a:rPr lang="fr-FR" b="1" dirty="0"/>
              <a:t> =&gt; 66 colonnes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3A32A9-BA39-0446-B11A-FDB8C0877F17}"/>
              </a:ext>
            </a:extLst>
          </p:cNvPr>
          <p:cNvSpPr txBox="1"/>
          <p:nvPr/>
        </p:nvSpPr>
        <p:spPr>
          <a:xfrm>
            <a:off x="44183" y="4250520"/>
            <a:ext cx="275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DefaultData</a:t>
            </a:r>
            <a:r>
              <a:rPr lang="fr-FR" b="1" dirty="0"/>
              <a:t> =&gt; 1 colonne</a:t>
            </a:r>
          </a:p>
        </p:txBody>
      </p:sp>
    </p:spTree>
    <p:extLst>
      <p:ext uri="{BB962C8B-B14F-4D97-AF65-F5344CB8AC3E}">
        <p14:creationId xmlns:p14="http://schemas.microsoft.com/office/powerpoint/2010/main" val="2205778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A32C4-6DB6-9346-8A36-341561CA5D28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CIBLAGE - NETTOYAGE – FEATURE ENGINEERING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22532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FEATURE ENGINEERING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Création de features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dirty="0"/>
              <a:t>Les features donnant la consommation énergétique annuelle par source d’énergie ne peuvent être exploitées car cela représenterait une </a:t>
            </a:r>
            <a:r>
              <a:rPr lang="fr-FR" b="1" dirty="0"/>
              <a:t>fuite de données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/>
              <a:t>Possible d’utiliser ces features pour en déduire la proportion d’énergie provenant de chaque source pour chaque bâtiment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601621AB-B2DD-924D-928A-05741FB90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771262"/>
              </p:ext>
            </p:extLst>
          </p:nvPr>
        </p:nvGraphicFramePr>
        <p:xfrm>
          <a:off x="541149" y="1029600"/>
          <a:ext cx="3684116" cy="218017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36632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1320813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</a:tblGrid>
              <a:tr h="51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SteamUse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kBtu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Electricity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kBtu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NaturalGas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kBtu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2023032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3686160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1272388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5773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3905411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4448985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19660404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49762435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3709900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graphicFrame>
        <p:nvGraphicFramePr>
          <p:cNvPr id="10" name="Content Placeholder 19">
            <a:extLst>
              <a:ext uri="{FF2B5EF4-FFF2-40B4-BE49-F238E27FC236}">
                <a16:creationId xmlns:a16="http://schemas.microsoft.com/office/drawing/2014/main" id="{9934B813-2083-4248-A8DA-753B110D5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412377"/>
              </p:ext>
            </p:extLst>
          </p:nvPr>
        </p:nvGraphicFramePr>
        <p:xfrm>
          <a:off x="588087" y="4102662"/>
          <a:ext cx="3637178" cy="218017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62907">
                  <a:extLst>
                    <a:ext uri="{9D8B030D-6E8A-4147-A177-3AD203B41FA5}">
                      <a16:colId xmlns:a16="http://schemas.microsoft.com/office/drawing/2014/main" val="1351772555"/>
                    </a:ext>
                  </a:extLst>
                </a:gridCol>
                <a:gridCol w="1187651">
                  <a:extLst>
                    <a:ext uri="{9D8B030D-6E8A-4147-A177-3AD203B41FA5}">
                      <a16:colId xmlns:a16="http://schemas.microsoft.com/office/drawing/2014/main" val="2072645834"/>
                    </a:ext>
                  </a:extLst>
                </a:gridCol>
                <a:gridCol w="1286620">
                  <a:extLst>
                    <a:ext uri="{9D8B030D-6E8A-4147-A177-3AD203B41FA5}">
                      <a16:colId xmlns:a16="http://schemas.microsoft.com/office/drawing/2014/main" val="228040483"/>
                    </a:ext>
                  </a:extLst>
                </a:gridCol>
              </a:tblGrid>
              <a:tr h="51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SteamUse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(%)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Electricity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(%)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NaturalGas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(%)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28.977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52.799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18.225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5773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46.747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53.254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26.883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68.045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5.072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5" name="Curved Right Arrow 4">
            <a:extLst>
              <a:ext uri="{FF2B5EF4-FFF2-40B4-BE49-F238E27FC236}">
                <a16:creationId xmlns:a16="http://schemas.microsoft.com/office/drawing/2014/main" id="{DBDD105A-B8E2-A440-BEF5-D10C951315F0}"/>
              </a:ext>
            </a:extLst>
          </p:cNvPr>
          <p:cNvSpPr/>
          <p:nvPr/>
        </p:nvSpPr>
        <p:spPr>
          <a:xfrm flipH="1">
            <a:off x="4896320" y="2345234"/>
            <a:ext cx="1338943" cy="3184071"/>
          </a:xfrm>
          <a:prstGeom prst="curvedRightArrow">
            <a:avLst>
              <a:gd name="adj1" fmla="val 17565"/>
              <a:gd name="adj2" fmla="val 50000"/>
              <a:gd name="adj3" fmla="val 2500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2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EXPLORATOIRE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F2EE4C-CA81-3045-B7BD-32632CBD4E99}"/>
              </a:ext>
            </a:extLst>
          </p:cNvPr>
          <p:cNvSpPr txBox="1">
            <a:spLocks/>
          </p:cNvSpPr>
          <p:nvPr/>
        </p:nvSpPr>
        <p:spPr>
          <a:xfrm>
            <a:off x="685800" y="4742099"/>
            <a:ext cx="10269759" cy="3778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000" dirty="0"/>
              <a:t>DONNÉES 2015</a:t>
            </a:r>
          </a:p>
        </p:txBody>
      </p:sp>
    </p:spTree>
    <p:extLst>
      <p:ext uri="{BB962C8B-B14F-4D97-AF65-F5344CB8AC3E}">
        <p14:creationId xmlns:p14="http://schemas.microsoft.com/office/powerpoint/2010/main" val="174651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66066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PROPORTION DES DIFFÉRENTES SOURCES D’ÉNERGIE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099947" cy="36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/>
              <a:t>3 types de sources d’énergie considérées :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/>
              <a:t>Électricité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/>
              <a:t>Gaz Naturel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/>
              <a:t>Vapeur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7" name="Content Placeholder 6" descr="A large brick building&#10;&#10;Description automatically generated">
            <a:extLst>
              <a:ext uri="{FF2B5EF4-FFF2-40B4-BE49-F238E27FC236}">
                <a16:creationId xmlns:a16="http://schemas.microsoft.com/office/drawing/2014/main" id="{77944200-00CD-5745-9CAC-867BF34507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t="18045"/>
          <a:stretch/>
        </p:blipFill>
        <p:spPr>
          <a:xfrm>
            <a:off x="7691" y="0"/>
            <a:ext cx="6717276" cy="688143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7691" y="9499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653343" y="668672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Victor Garcia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38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824ED7-5208-B34B-B724-1548EA052867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799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PROPORTION DES DIFFÉRENTES SOURCES D’ÉNERGIE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endParaRPr lang="fr-FR" dirty="0"/>
          </a:p>
          <a:p>
            <a:r>
              <a:rPr lang="fr-FR" sz="2900" dirty="0">
                <a:solidFill>
                  <a:schemeClr val="accent1"/>
                </a:solidFill>
              </a:rPr>
              <a:t>GLOBAL</a:t>
            </a:r>
          </a:p>
          <a:p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3954D-9745-BE45-BCE0-C3A046BED2A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pic>
        <p:nvPicPr>
          <p:cNvPr id="4" name="Picture 3" descr="A picture containing flower&#10;&#10;Description automatically generated">
            <a:extLst>
              <a:ext uri="{FF2B5EF4-FFF2-40B4-BE49-F238E27FC236}">
                <a16:creationId xmlns:a16="http://schemas.microsoft.com/office/drawing/2014/main" id="{FC55C881-06B4-1140-B79F-C5E4EDE66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09"/>
          <a:stretch/>
        </p:blipFill>
        <p:spPr>
          <a:xfrm>
            <a:off x="65422" y="160020"/>
            <a:ext cx="6651856" cy="6030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CCC923-AE9E-1841-ABC2-06777FC8C06D}"/>
              </a:ext>
            </a:extLst>
          </p:cNvPr>
          <p:cNvSpPr txBox="1"/>
          <p:nvPr/>
        </p:nvSpPr>
        <p:spPr>
          <a:xfrm>
            <a:off x="2155371" y="2400506"/>
            <a:ext cx="702128" cy="369332"/>
          </a:xfrm>
          <a:prstGeom prst="rect">
            <a:avLst/>
          </a:prstGeom>
          <a:solidFill>
            <a:srgbClr val="6D076D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70%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27929-579D-1D41-93BE-51AAE9AFEE0E}"/>
              </a:ext>
            </a:extLst>
          </p:cNvPr>
          <p:cNvSpPr txBox="1"/>
          <p:nvPr/>
        </p:nvSpPr>
        <p:spPr>
          <a:xfrm>
            <a:off x="4197269" y="4545647"/>
            <a:ext cx="702128" cy="369332"/>
          </a:xfrm>
          <a:prstGeom prst="rect">
            <a:avLst/>
          </a:prstGeom>
          <a:solidFill>
            <a:srgbClr val="5A0D5A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27%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20B49-4E26-2348-869F-BAF62CBC9325}"/>
              </a:ext>
            </a:extLst>
          </p:cNvPr>
          <p:cNvSpPr txBox="1"/>
          <p:nvPr/>
        </p:nvSpPr>
        <p:spPr>
          <a:xfrm>
            <a:off x="4844997" y="3388917"/>
            <a:ext cx="518269" cy="233457"/>
          </a:xfrm>
          <a:custGeom>
            <a:avLst/>
            <a:gdLst>
              <a:gd name="connsiteX0" fmla="*/ 0 w 492143"/>
              <a:gd name="connsiteY0" fmla="*/ 0 h 276999"/>
              <a:gd name="connsiteX1" fmla="*/ 492143 w 492143"/>
              <a:gd name="connsiteY1" fmla="*/ 0 h 276999"/>
              <a:gd name="connsiteX2" fmla="*/ 492143 w 492143"/>
              <a:gd name="connsiteY2" fmla="*/ 276999 h 276999"/>
              <a:gd name="connsiteX3" fmla="*/ 0 w 492143"/>
              <a:gd name="connsiteY3" fmla="*/ 276999 h 276999"/>
              <a:gd name="connsiteX4" fmla="*/ 0 w 492143"/>
              <a:gd name="connsiteY4" fmla="*/ 0 h 276999"/>
              <a:gd name="connsiteX0" fmla="*/ 43543 w 492143"/>
              <a:gd name="connsiteY0" fmla="*/ 113211 h 276999"/>
              <a:gd name="connsiteX1" fmla="*/ 492143 w 492143"/>
              <a:gd name="connsiteY1" fmla="*/ 0 h 276999"/>
              <a:gd name="connsiteX2" fmla="*/ 492143 w 492143"/>
              <a:gd name="connsiteY2" fmla="*/ 276999 h 276999"/>
              <a:gd name="connsiteX3" fmla="*/ 0 w 492143"/>
              <a:gd name="connsiteY3" fmla="*/ 276999 h 276999"/>
              <a:gd name="connsiteX4" fmla="*/ 43543 w 492143"/>
              <a:gd name="connsiteY4" fmla="*/ 113211 h 276999"/>
              <a:gd name="connsiteX0" fmla="*/ 43543 w 518269"/>
              <a:gd name="connsiteY0" fmla="*/ 69669 h 233457"/>
              <a:gd name="connsiteX1" fmla="*/ 518269 w 518269"/>
              <a:gd name="connsiteY1" fmla="*/ 0 h 233457"/>
              <a:gd name="connsiteX2" fmla="*/ 492143 w 518269"/>
              <a:gd name="connsiteY2" fmla="*/ 233457 h 233457"/>
              <a:gd name="connsiteX3" fmla="*/ 0 w 518269"/>
              <a:gd name="connsiteY3" fmla="*/ 233457 h 233457"/>
              <a:gd name="connsiteX4" fmla="*/ 43543 w 518269"/>
              <a:gd name="connsiteY4" fmla="*/ 69669 h 23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269" h="233457">
                <a:moveTo>
                  <a:pt x="43543" y="69669"/>
                </a:moveTo>
                <a:lnTo>
                  <a:pt x="518269" y="0"/>
                </a:lnTo>
                <a:lnTo>
                  <a:pt x="492143" y="233457"/>
                </a:lnTo>
                <a:lnTo>
                  <a:pt x="0" y="233457"/>
                </a:lnTo>
                <a:lnTo>
                  <a:pt x="43543" y="69669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rtlCol="0">
            <a:spAutoFit/>
          </a:bodyPr>
          <a:lstStyle/>
          <a:p>
            <a:r>
              <a:rPr lang="fr-FR" sz="1200" dirty="0"/>
              <a:t>2%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A66EE-B6F2-B349-AFF6-BF2D2A0228D5}"/>
              </a:ext>
            </a:extLst>
          </p:cNvPr>
          <p:cNvSpPr txBox="1"/>
          <p:nvPr/>
        </p:nvSpPr>
        <p:spPr>
          <a:xfrm>
            <a:off x="3911579" y="6023154"/>
            <a:ext cx="19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NaturalGas</a:t>
            </a:r>
            <a:r>
              <a:rPr lang="fr-FR" dirty="0">
                <a:solidFill>
                  <a:schemeClr val="bg1"/>
                </a:solidFill>
              </a:rPr>
              <a:t>(%)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44BBFA-3A21-C041-AD28-1D8D70FDEB7E}"/>
              </a:ext>
            </a:extLst>
          </p:cNvPr>
          <p:cNvSpPr/>
          <p:nvPr/>
        </p:nvSpPr>
        <p:spPr>
          <a:xfrm>
            <a:off x="5225143" y="5543097"/>
            <a:ext cx="1492135" cy="2334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B487A-BD4E-EC4A-A1BE-6A4522945C4F}"/>
              </a:ext>
            </a:extLst>
          </p:cNvPr>
          <p:cNvSpPr txBox="1"/>
          <p:nvPr/>
        </p:nvSpPr>
        <p:spPr>
          <a:xfrm>
            <a:off x="5630462" y="1045918"/>
            <a:ext cx="11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Steam</a:t>
            </a:r>
            <a:r>
              <a:rPr lang="fr-FR" dirty="0">
                <a:solidFill>
                  <a:schemeClr val="bg1"/>
                </a:solidFill>
              </a:rPr>
              <a:t>(%)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DD425B-083E-814D-8FFF-1479BE423659}"/>
              </a:ext>
            </a:extLst>
          </p:cNvPr>
          <p:cNvCxnSpPr>
            <a:cxnSpLocks/>
          </p:cNvCxnSpPr>
          <p:nvPr/>
        </p:nvCxnSpPr>
        <p:spPr>
          <a:xfrm flipH="1">
            <a:off x="5855278" y="1415250"/>
            <a:ext cx="545522" cy="2022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0B9757C-E895-0147-A69A-3341DCB23349}"/>
              </a:ext>
            </a:extLst>
          </p:cNvPr>
          <p:cNvSpPr/>
          <p:nvPr/>
        </p:nvSpPr>
        <p:spPr>
          <a:xfrm>
            <a:off x="5987539" y="3342212"/>
            <a:ext cx="729739" cy="2334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C49F77-8BF7-8744-93D6-02B286C333D2}"/>
              </a:ext>
            </a:extLst>
          </p:cNvPr>
          <p:cNvSpPr txBox="1"/>
          <p:nvPr/>
        </p:nvSpPr>
        <p:spPr>
          <a:xfrm>
            <a:off x="7364978" y="3437472"/>
            <a:ext cx="4099947" cy="110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L’électricité est la source d’énergie la plus largement utilisée.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11168-5A57-9E40-919D-22F4A503FD93}"/>
              </a:ext>
            </a:extLst>
          </p:cNvPr>
          <p:cNvSpPr/>
          <p:nvPr/>
        </p:nvSpPr>
        <p:spPr>
          <a:xfrm>
            <a:off x="1140031" y="1520042"/>
            <a:ext cx="545522" cy="2876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3EADB-442D-BA43-95AF-CF03F1225AE1}"/>
              </a:ext>
            </a:extLst>
          </p:cNvPr>
          <p:cNvSpPr txBox="1"/>
          <p:nvPr/>
        </p:nvSpPr>
        <p:spPr>
          <a:xfrm>
            <a:off x="1089564" y="1498378"/>
            <a:ext cx="545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%</a:t>
            </a:r>
            <a:r>
              <a:rPr lang="fr-FR" sz="2000" dirty="0">
                <a:solidFill>
                  <a:schemeClr val="bg1"/>
                </a:solidFill>
              </a:rPr>
              <a:t>)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4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3954D-9745-BE45-BCE0-C3A046BED2A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60CAE-75B4-9044-9ADB-4A7C734DD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7"/>
          <a:stretch/>
        </p:blipFill>
        <p:spPr>
          <a:xfrm>
            <a:off x="342899" y="987038"/>
            <a:ext cx="6344883" cy="48821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2C4A4B-CB05-704A-9D20-CD0CE0AA0264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894903" cy="323889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PROPORTION DES DIFFÉRENTES SOURCES D’ÉNERGIE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endParaRPr lang="fr-FR" dirty="0"/>
          </a:p>
          <a:p>
            <a:r>
              <a:rPr lang="fr-FR" sz="2900" dirty="0">
                <a:solidFill>
                  <a:schemeClr val="accent1"/>
                </a:solidFill>
              </a:rPr>
              <a:t>PAR TYPE PRINCIPAL DE BÂTIMENT</a:t>
            </a:r>
          </a:p>
          <a:p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274B5-DFA8-C148-A318-6D8A7ADAB96D}"/>
              </a:ext>
            </a:extLst>
          </p:cNvPr>
          <p:cNvSpPr txBox="1"/>
          <p:nvPr/>
        </p:nvSpPr>
        <p:spPr>
          <a:xfrm>
            <a:off x="7246224" y="3892725"/>
            <a:ext cx="4099947" cy="110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L’électricité est la source d’énergie la plus largement utilisée pour tous les types principaux de bâtiment.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FE387-F353-BB4A-9748-BFBBFD8A09AF}"/>
              </a:ext>
            </a:extLst>
          </p:cNvPr>
          <p:cNvSpPr txBox="1"/>
          <p:nvPr/>
        </p:nvSpPr>
        <p:spPr>
          <a:xfrm rot="16200000">
            <a:off x="-1299082" y="2736241"/>
            <a:ext cx="305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TYPE PRINCIPAL DE BÂTIMENT</a:t>
            </a:r>
          </a:p>
        </p:txBody>
      </p:sp>
    </p:spTree>
    <p:extLst>
      <p:ext uri="{BB962C8B-B14F-4D97-AF65-F5344CB8AC3E}">
        <p14:creationId xmlns:p14="http://schemas.microsoft.com/office/powerpoint/2010/main" val="272420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fr-FR"/>
              <a:t>PLAN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93238-B59F-D749-8B04-4568D88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Sofia CHEVROLAT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6A33C5-661D-EE47-AC5B-74A70156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39781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87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66066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grandeurs STATISTIQUES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099947" cy="146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Mesures de tendances centrales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Distribution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653343" y="668672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Victor Garcia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Content Placeholder 5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15063181-A2BD-B043-BA18-29A1A42F56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34874"/>
          <a:stretch/>
        </p:blipFill>
        <p:spPr>
          <a:xfrm>
            <a:off x="12847" y="24738"/>
            <a:ext cx="6717277" cy="687615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12847" y="24738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46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 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7" name="Content Placeholder 19">
            <a:extLst>
              <a:ext uri="{FF2B5EF4-FFF2-40B4-BE49-F238E27FC236}">
                <a16:creationId xmlns:a16="http://schemas.microsoft.com/office/drawing/2014/main" id="{E07BBD46-D3AD-FC42-B832-13BE5C211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703824"/>
              </p:ext>
            </p:extLst>
          </p:nvPr>
        </p:nvGraphicFramePr>
        <p:xfrm>
          <a:off x="727075" y="1823733"/>
          <a:ext cx="5874327" cy="3830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12819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336150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5492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QUALITATIVE VARIABLES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</a:t>
                      </a:r>
                      <a:endPara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BuildingType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fr-FR" sz="1600" b="1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NonResidential</a:t>
                      </a:r>
                      <a:endParaRPr lang="fr-FR" sz="1600" b="1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 err="1"/>
                        <a:t>PrimaryPropertyType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Small- and </a:t>
                      </a:r>
                      <a:r>
                        <a:rPr lang="fr-FR" sz="16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Mid-Sized</a:t>
                      </a:r>
                      <a:r>
                        <a:rPr lang="fr-FR" sz="16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Office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374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Neighborhood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DOWNTOWN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525409"/>
                  </a:ext>
                </a:extLst>
              </a:tr>
              <a:tr h="4374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Year Built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1900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103354"/>
                  </a:ext>
                </a:extLst>
              </a:tr>
              <a:tr h="4374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LargestPropertyUseType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Office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2144"/>
                  </a:ext>
                </a:extLst>
              </a:tr>
              <a:tr h="4374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ZipCode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19584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0203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2B79503-BA16-9644-9D35-B2F22D36FFCB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TENDANCE CENTRALE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qualitatives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815A1-DA7A-D04B-8955-53DA0AB92B22}"/>
              </a:ext>
            </a:extLst>
          </p:cNvPr>
          <p:cNvSpPr txBox="1"/>
          <p:nvPr/>
        </p:nvSpPr>
        <p:spPr>
          <a:xfrm>
            <a:off x="7364978" y="2704883"/>
            <a:ext cx="4099947" cy="2710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Les bâtiments du jeu de données sont essentiellement de vieilles construction situées au centre ville et abritant des bureaux de petite et moyenne taille.</a:t>
            </a:r>
          </a:p>
        </p:txBody>
      </p:sp>
    </p:spTree>
    <p:extLst>
      <p:ext uri="{BB962C8B-B14F-4D97-AF65-F5344CB8AC3E}">
        <p14:creationId xmlns:p14="http://schemas.microsoft.com/office/powerpoint/2010/main" val="3463136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8" name="Content Placeholder 19">
            <a:extLst>
              <a:ext uri="{FF2B5EF4-FFF2-40B4-BE49-F238E27FC236}">
                <a16:creationId xmlns:a16="http://schemas.microsoft.com/office/drawing/2014/main" id="{E84C6E03-C262-8C46-B643-153A51C076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7368237"/>
              </p:ext>
            </p:extLst>
          </p:nvPr>
        </p:nvGraphicFramePr>
        <p:xfrm>
          <a:off x="328909" y="1837915"/>
          <a:ext cx="6724649" cy="41546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7864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871456">
                  <a:extLst>
                    <a:ext uri="{9D8B030D-6E8A-4147-A177-3AD203B41FA5}">
                      <a16:colId xmlns:a16="http://schemas.microsoft.com/office/drawing/2014/main" val="1391397611"/>
                    </a:ext>
                  </a:extLst>
                </a:gridCol>
                <a:gridCol w="953476">
                  <a:extLst>
                    <a:ext uri="{9D8B030D-6E8A-4147-A177-3AD203B41FA5}">
                      <a16:colId xmlns:a16="http://schemas.microsoft.com/office/drawing/2014/main" val="3836379741"/>
                    </a:ext>
                  </a:extLst>
                </a:gridCol>
                <a:gridCol w="953476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  <a:gridCol w="1028468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899909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</a:tblGrid>
              <a:tr h="5066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u="sng" dirty="0">
                          <a:effectLst/>
                        </a:rPr>
                        <a:t>QUANTITATIVE VARIABLES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sng" dirty="0">
                          <a:effectLst/>
                        </a:rPr>
                        <a:t>MÉDIANE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sng" dirty="0">
                          <a:effectLst/>
                        </a:rPr>
                        <a:t>MOYENNE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sng" dirty="0">
                          <a:effectLst/>
                        </a:rPr>
                        <a:t>VARIANCE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sng" dirty="0">
                          <a:effectLst/>
                        </a:rPr>
                        <a:t>ÉCART-TYPE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COEFF DE VARIATION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PropertyGFAParking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0.00e+00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1.37e+04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2.07e+09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4.55e+04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3.313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PropertyGFABuilding</a:t>
                      </a:r>
                      <a:r>
                        <a:rPr lang="en-US" sz="1200" b="1" dirty="0">
                          <a:effectLst/>
                        </a:rPr>
                        <a:t>(s)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4.68e+04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9.88e+04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2.96e+10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1.72e+05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1.74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LargestPropertyUseTypeGFA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4.28e+04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9.22e+04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2.62e+10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1.62e+05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1.75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8317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NumberofBuildings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1.00e+00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1.06e+00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1.21e+00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1.10+00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1.04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05987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NumberofFloors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2.00e+00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4.08e+00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3.84e+01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6.20e+00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1.52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47498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SiteEnergyUse</a:t>
                      </a:r>
                      <a:r>
                        <a:rPr lang="en-US" sz="1200" b="1" dirty="0">
                          <a:effectLst/>
                        </a:rPr>
                        <a:t>(</a:t>
                      </a:r>
                      <a:r>
                        <a:rPr lang="en-US" sz="1200" b="1" dirty="0" err="1">
                          <a:effectLst/>
                        </a:rPr>
                        <a:t>kBtu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2.46e+06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7.60e+06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3.69e+14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1.92e+07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2.53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68548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SteamUse(%)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0.00e+00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2.01e+00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7.50e+01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8.66e+00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4.31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425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Electricity(%)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7.09e+01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7.04e+01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6.75e+02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2.60e+01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0.37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4180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NaturalGas</a:t>
                      </a:r>
                      <a:r>
                        <a:rPr lang="en-US" sz="1200" b="1" dirty="0">
                          <a:effectLst/>
                        </a:rPr>
                        <a:t>(%)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2.39e+01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2.76e+01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6.85e+02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2.62e+01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0.96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3015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TotalGHGEmissions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4.86e+01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1.67e+02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3.29e+05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5.73e+02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3.44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70427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Latitude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4.76e+01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4.76e+01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2.35e-03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4.84e-02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570717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Longitude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1.63e+03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2.87e+03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9.58e+06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3.10e+03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1.08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02465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D2579E7B-94FE-484D-9C9E-FBA1AC001E3B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TENDANCE CENTRALE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QUANTITATIVES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EE85D-A543-194C-9EBF-BCCE3878673D}"/>
              </a:ext>
            </a:extLst>
          </p:cNvPr>
          <p:cNvSpPr txBox="1"/>
          <p:nvPr/>
        </p:nvSpPr>
        <p:spPr>
          <a:xfrm>
            <a:off x="7364978" y="2704884"/>
            <a:ext cx="4099947" cy="362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Une grande variabilité excepté pour certaines variables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endParaRPr lang="fr-FR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Les constructions du jeu de données 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Comportent en moyenne 1 bâtiment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Possèdent en moyenne 4 étages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N’ont pas de parking pour 50% d’entre eux</a:t>
            </a:r>
          </a:p>
        </p:txBody>
      </p:sp>
    </p:spTree>
    <p:extLst>
      <p:ext uri="{BB962C8B-B14F-4D97-AF65-F5344CB8AC3E}">
        <p14:creationId xmlns:p14="http://schemas.microsoft.com/office/powerpoint/2010/main" val="80460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DISTRIBUTION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qualitatives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pic>
        <p:nvPicPr>
          <p:cNvPr id="14" name="Picture 1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8760C6A-0D08-5F47-B260-8CDA1A8C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" y="474136"/>
            <a:ext cx="6673873" cy="5952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2559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Distribution peu équilibrée de certaines variables au sein de l'échantillon.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/>
              <a:t>Un modèle entraîné sur ces données donnera donc par exemple a priori de meilleurs résultats pour les bâtiments dont le type et le quartier sont les mieux représentés dans le jeu de données.</a:t>
            </a:r>
          </a:p>
        </p:txBody>
      </p:sp>
    </p:spTree>
    <p:extLst>
      <p:ext uri="{BB962C8B-B14F-4D97-AF65-F5344CB8AC3E}">
        <p14:creationId xmlns:p14="http://schemas.microsoft.com/office/powerpoint/2010/main" val="4117025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18797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DISTRIBUTION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QUANTITATIVES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D71CD866-F0C4-4F47-92C1-741FB7C22582}"/>
              </a:ext>
            </a:extLst>
          </p:cNvPr>
          <p:cNvSpPr txBox="1">
            <a:spLocks/>
          </p:cNvSpPr>
          <p:nvPr/>
        </p:nvSpPr>
        <p:spPr>
          <a:xfrm>
            <a:off x="7161864" y="2481882"/>
            <a:ext cx="4477558" cy="281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F4B0C-EBFE-0245-B244-9053498BEE14}"/>
              </a:ext>
            </a:extLst>
          </p:cNvPr>
          <p:cNvSpPr/>
          <p:nvPr/>
        </p:nvSpPr>
        <p:spPr>
          <a:xfrm>
            <a:off x="3317966" y="5473337"/>
            <a:ext cx="3265714" cy="10319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0F6B-433B-BE4C-AC12-AA6E4314EE0D}"/>
              </a:ext>
            </a:extLst>
          </p:cNvPr>
          <p:cNvSpPr txBox="1"/>
          <p:nvPr/>
        </p:nvSpPr>
        <p:spPr>
          <a:xfrm>
            <a:off x="7364978" y="2702256"/>
            <a:ext cx="4099947" cy="380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dirty="0"/>
              <a:t>Confirmation du caractère globalement inégalitaire des distributions des variables, excepté pour :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la latitude et la longitude.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Attendu car données concernent uniquement Seattle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Le nombre de bâtiments et la proportion d’utilisation d’électricité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Attendu : 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Les constructions comportent en moyenne et en médiane 1 bâtiment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L’électricité est pour l’ensemble des bâtiments la source principale d’énergie parmi les 3 considérées</a:t>
            </a:r>
            <a:endParaRPr lang="fr-FR" b="1" dirty="0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D23AC2-F985-8B40-8DD1-0501BFD19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7" r="1125"/>
          <a:stretch/>
        </p:blipFill>
        <p:spPr>
          <a:xfrm>
            <a:off x="15762" y="1472540"/>
            <a:ext cx="6626108" cy="4217060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CEBFA60-E63E-9F47-80D7-00FF457C6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" r="35791" b="93273"/>
          <a:stretch/>
        </p:blipFill>
        <p:spPr>
          <a:xfrm>
            <a:off x="1370412" y="1168400"/>
            <a:ext cx="3895107" cy="3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9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view of a city at night&#10;&#10;Description automatically generated">
            <a:extLst>
              <a:ext uri="{FF2B5EF4-FFF2-40B4-BE49-F238E27FC236}">
                <a16:creationId xmlns:a16="http://schemas.microsoft.com/office/drawing/2014/main" id="{037B0886-F0DC-5B46-B523-5D80806BB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45151"/>
          <a:stretch/>
        </p:blipFill>
        <p:spPr>
          <a:xfrm>
            <a:off x="-7250" y="0"/>
            <a:ext cx="6717277" cy="688953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-5958" y="11576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099947" cy="36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Avec les variables qualitatives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Avec les variables quantitatives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486399" y="671107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Marc-Olivier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Jodoin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028B0AC-B548-C64C-B8AD-71B02AB37879}"/>
              </a:ext>
            </a:extLst>
          </p:cNvPr>
          <p:cNvSpPr txBox="1">
            <a:spLocks/>
          </p:cNvSpPr>
          <p:nvPr/>
        </p:nvSpPr>
        <p:spPr>
          <a:xfrm>
            <a:off x="7161865" y="822470"/>
            <a:ext cx="4619318" cy="18824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Corrélations avec la consommation énergétique</a:t>
            </a:r>
            <a:endParaRPr lang="fr-FR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405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 – CORRÉLATIONS CONSOMMATION ÉNERGÉTIQUE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6065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Corrélations avec la consommation énergétique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variables QUALITATIVES</a:t>
            </a:r>
            <a:endParaRPr lang="fr-FR" sz="2200" b="1" dirty="0">
              <a:solidFill>
                <a:schemeClr val="tx2"/>
              </a:solidFill>
            </a:endParaRP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0ED04D24-CC17-E948-9DA7-3DD63C93D1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83630"/>
              </p:ext>
            </p:extLst>
          </p:nvPr>
        </p:nvGraphicFramePr>
        <p:xfrm>
          <a:off x="734148" y="1659302"/>
          <a:ext cx="5874327" cy="389841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4430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3299897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5492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VARIABLES QUALITATIVES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RAPPORT DE CORRÉLATION ÉTA CARRÉ AVEC LA CONSOMMATION ÉNERGÉTIQUE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LargestPropertyUseType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41%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1188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PrimaryPropertyType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34%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240009"/>
                  </a:ext>
                </a:extLst>
              </a:tr>
              <a:tr h="4374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YearBuilt</a:t>
                      </a:r>
                      <a:endParaRPr lang="en-US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9%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253688"/>
                  </a:ext>
                </a:extLst>
              </a:tr>
              <a:tr h="4374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ZipCode</a:t>
                      </a:r>
                      <a:endParaRPr lang="en-US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5%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767877"/>
                  </a:ext>
                </a:extLst>
              </a:tr>
              <a:tr h="4374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Neighborhood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4%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185999"/>
                  </a:ext>
                </a:extLst>
              </a:tr>
              <a:tr h="4374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CouncilDistrictCode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3%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270494"/>
                  </a:ext>
                </a:extLst>
              </a:tr>
              <a:tr h="4374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BuildingType</a:t>
                      </a:r>
                      <a:endParaRPr lang="en-US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3%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0765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C1D85A5-AEF7-934D-827E-07605E27F75C}"/>
              </a:ext>
            </a:extLst>
          </p:cNvPr>
          <p:cNvSpPr txBox="1"/>
          <p:nvPr/>
        </p:nvSpPr>
        <p:spPr>
          <a:xfrm>
            <a:off x="7364978" y="3429000"/>
            <a:ext cx="4099947" cy="2128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b="1" dirty="0"/>
              <a:t>Les plus corrélées :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LargestPropertyUseType</a:t>
            </a:r>
            <a:endParaRPr lang="fr-FR" b="1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PrimaryPropertyType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9682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3954D-9745-BE45-BCE0-C3A046BED2A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 – CORRÉLATIONS CONSOMMATION ÉNERGÉTIQUE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0DD215-373C-5543-A41B-A53DA4EE9067}"/>
              </a:ext>
            </a:extLst>
          </p:cNvPr>
          <p:cNvSpPr txBox="1">
            <a:spLocks/>
          </p:cNvSpPr>
          <p:nvPr/>
        </p:nvSpPr>
        <p:spPr>
          <a:xfrm>
            <a:off x="7161864" y="801517"/>
            <a:ext cx="4725335" cy="26274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Corrélations avec la consommation énergétique</a:t>
            </a:r>
            <a:br>
              <a:rPr lang="fr-FR" sz="3200" dirty="0"/>
            </a:br>
            <a:r>
              <a:rPr lang="fr-FR" sz="3200" dirty="0">
                <a:solidFill>
                  <a:schemeClr val="accent1"/>
                </a:solidFill>
              </a:rPr>
              <a:t>_____________</a:t>
            </a:r>
            <a:br>
              <a:rPr lang="fr-FR" sz="3200" dirty="0"/>
            </a:br>
            <a:r>
              <a:rPr lang="fr-FR" sz="2900" dirty="0">
                <a:solidFill>
                  <a:schemeClr val="accent1"/>
                </a:solidFill>
              </a:rPr>
              <a:t>VARIABLES QUANTITATIVES</a:t>
            </a:r>
            <a:endParaRPr lang="fr-FR" sz="3200" b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A27CE-060D-FD41-9BD5-B8844629A6E3}"/>
              </a:ext>
            </a:extLst>
          </p:cNvPr>
          <p:cNvSpPr txBox="1"/>
          <p:nvPr/>
        </p:nvSpPr>
        <p:spPr>
          <a:xfrm>
            <a:off x="7364978" y="3429000"/>
            <a:ext cx="4099947" cy="2697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b="1" dirty="0"/>
              <a:t>Les plus corrélées (</a:t>
            </a:r>
            <a:r>
              <a:rPr lang="fr-FR" b="1" dirty="0" err="1"/>
              <a:t>coeff</a:t>
            </a:r>
            <a:r>
              <a:rPr lang="fr-FR" b="1" dirty="0"/>
              <a:t> de </a:t>
            </a:r>
            <a:r>
              <a:rPr lang="fr-FR" b="1" dirty="0" err="1"/>
              <a:t>corr</a:t>
            </a:r>
            <a:r>
              <a:rPr lang="fr-FR" b="1" dirty="0"/>
              <a:t> &gt; 50% et p-value tr</a:t>
            </a:r>
            <a:r>
              <a:rPr lang="en-US" dirty="0" err="1"/>
              <a:t>ès</a:t>
            </a:r>
            <a:r>
              <a:rPr lang="en-US" dirty="0"/>
              <a:t> </a:t>
            </a:r>
            <a:r>
              <a:rPr lang="en-US" dirty="0" err="1"/>
              <a:t>proche</a:t>
            </a:r>
            <a:r>
              <a:rPr lang="en-US" dirty="0"/>
              <a:t> de 0</a:t>
            </a:r>
            <a:r>
              <a:rPr lang="fr-FR" b="1" dirty="0"/>
              <a:t>):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PropertyGFABuilding</a:t>
            </a:r>
            <a:r>
              <a:rPr lang="fr-FR" b="1" dirty="0"/>
              <a:t>(s)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LargestPropertyUseTypeGFA</a:t>
            </a:r>
            <a:endParaRPr lang="fr-FR" b="1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endParaRPr lang="fr-FR" b="1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DFFEC3E-16FD-F54D-B183-DA379F8A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" y="135673"/>
            <a:ext cx="6667293" cy="6584868"/>
          </a:xfrm>
          <a:prstGeom prst="rect">
            <a:avLst/>
          </a:prstGeom>
        </p:spPr>
      </p:pic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7B602CDD-FE5D-2944-B2FC-10218E5B7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7" y="252729"/>
            <a:ext cx="6673831" cy="63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66066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500" dirty="0"/>
              <a:t>CORRÉLATIONS avec </a:t>
            </a:r>
            <a:br>
              <a:rPr lang="fr-FR" sz="3500" dirty="0"/>
            </a:br>
            <a:r>
              <a:rPr lang="fr-FR" sz="3500" dirty="0"/>
              <a:t>LES émissions DE CO2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099947" cy="262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Avec les variables qualitatives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Avec les variables quantitatives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486399" y="671107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Marc-Olivier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Jodoin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Content Placeholder 5" descr="A sunset over 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75EEA8FD-9DF8-9C49-9C62-5F1B31F667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25820" t="526" r="19407" b="-175"/>
          <a:stretch/>
        </p:blipFill>
        <p:spPr>
          <a:xfrm>
            <a:off x="23173" y="24136"/>
            <a:ext cx="6689872" cy="685621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-4232" y="-7860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42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 – CORRÉLATIONS ÉMISSIONS CO2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0ED04D24-CC17-E948-9DA7-3DD63C93D1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763867"/>
              </p:ext>
            </p:extLst>
          </p:nvPr>
        </p:nvGraphicFramePr>
        <p:xfrm>
          <a:off x="693205" y="1273629"/>
          <a:ext cx="5874327" cy="50551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4430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3299897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987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VARIABLES QUALITATIVES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RAPPORT DE CORRÉLATION ÉTA CARRÉ AVEC LES ÉMISSIONS CARBONE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501751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LargestPropertyUseType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44%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56502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PrimaryPropertyType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42%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240009"/>
                  </a:ext>
                </a:extLst>
              </a:tr>
              <a:tr h="600137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YearBuilt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7%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622002"/>
                  </a:ext>
                </a:extLst>
              </a:tr>
              <a:tr h="600137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Neighborhood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3%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767877"/>
                  </a:ext>
                </a:extLst>
              </a:tr>
              <a:tr h="600137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ZipCode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3%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185999"/>
                  </a:ext>
                </a:extLst>
              </a:tr>
              <a:tr h="600137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CouncilDistrictCode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3%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270494"/>
                  </a:ext>
                </a:extLst>
              </a:tr>
              <a:tr h="600137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BuildingType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dirty="0">
                          <a:effectLst/>
                        </a:rPr>
                        <a:t>2%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07651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6103877C-847C-244F-8831-FE05F4140757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6065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Corrélations avec les ÉMISSIONS DE CO2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variables QUALITATIVES</a:t>
            </a:r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320D3-27A4-694C-8A5C-F00F6A2319A7}"/>
              </a:ext>
            </a:extLst>
          </p:cNvPr>
          <p:cNvSpPr txBox="1"/>
          <p:nvPr/>
        </p:nvSpPr>
        <p:spPr>
          <a:xfrm>
            <a:off x="7364978" y="3429000"/>
            <a:ext cx="4099947" cy="289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b="1" dirty="0"/>
              <a:t>Les plus corrélées :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LargestPropertyUseType</a:t>
            </a:r>
            <a:endParaRPr lang="fr-FR" b="1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PrimaryPropertyType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6360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08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3954D-9745-BE45-BCE0-C3A046BED2A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 – CORRÉLATIONS ÉMISSIONS CO2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32F736D-D503-6441-B06A-DE0099F70F1A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6065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Corrélations avec les ÉMISSIONS DE CO2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sz="3100" dirty="0">
                <a:solidFill>
                  <a:schemeClr val="accent1"/>
                </a:solidFill>
              </a:rPr>
              <a:t>VARIABLES QUANTITATIVES</a:t>
            </a:r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A9C62-03E2-724C-B8E3-9784960A5CD9}"/>
              </a:ext>
            </a:extLst>
          </p:cNvPr>
          <p:cNvSpPr txBox="1"/>
          <p:nvPr/>
        </p:nvSpPr>
        <p:spPr>
          <a:xfrm>
            <a:off x="7364978" y="3429000"/>
            <a:ext cx="4099947" cy="1523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b="1" dirty="0"/>
              <a:t>Les plus corrélées (</a:t>
            </a:r>
            <a:r>
              <a:rPr lang="fr-FR" b="1" dirty="0" err="1"/>
              <a:t>coeff</a:t>
            </a:r>
            <a:r>
              <a:rPr lang="fr-FR" b="1" dirty="0"/>
              <a:t> de </a:t>
            </a:r>
            <a:r>
              <a:rPr lang="fr-FR" b="1" dirty="0" err="1"/>
              <a:t>corr</a:t>
            </a:r>
            <a:r>
              <a:rPr lang="fr-FR" b="1" dirty="0"/>
              <a:t> &gt; 50% et p-value tr</a:t>
            </a:r>
            <a:r>
              <a:rPr lang="en-US" dirty="0" err="1"/>
              <a:t>ès</a:t>
            </a:r>
            <a:r>
              <a:rPr lang="en-US" dirty="0"/>
              <a:t> </a:t>
            </a:r>
            <a:r>
              <a:rPr lang="en-US" dirty="0" err="1"/>
              <a:t>proche</a:t>
            </a:r>
            <a:r>
              <a:rPr lang="en-US" dirty="0"/>
              <a:t> de 0</a:t>
            </a:r>
            <a:r>
              <a:rPr lang="fr-FR" b="1" dirty="0"/>
              <a:t>):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PropertyGFABuilding</a:t>
            </a:r>
            <a:r>
              <a:rPr lang="fr-FR" b="1" dirty="0"/>
              <a:t>(s)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LargestPropertyUseTypeGFA</a:t>
            </a:r>
            <a:endParaRPr lang="fr-FR" b="1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28ED6-0DC2-FC4B-8CFA-7451AAD0D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" y="160020"/>
            <a:ext cx="6663844" cy="657218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EE8E45-8577-7047-867C-4AF2F8911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0" y="188867"/>
            <a:ext cx="6609122" cy="632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6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92A2-BD82-CA4F-BEEB-B3F52FFD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1" y="609600"/>
            <a:ext cx="6647328" cy="5719199"/>
          </a:xfrm>
        </p:spPr>
        <p:txBody>
          <a:bodyPr>
            <a:normAutofit/>
          </a:bodyPr>
          <a:lstStyle/>
          <a:p>
            <a:pPr>
              <a:buFont typeface=".Apple Color Emoji UI"/>
              <a:buChar char="🔴"/>
            </a:pPr>
            <a:r>
              <a:rPr lang="fr-FR" sz="2000" dirty="0"/>
              <a:t>Les variables présentent des distributions peu équilibrées </a:t>
            </a:r>
          </a:p>
          <a:p>
            <a:pPr>
              <a:buFont typeface=".Apple Color Emoji UI"/>
              <a:buChar char="🟢"/>
            </a:pPr>
            <a:r>
              <a:rPr lang="fr-FR" sz="2000" dirty="0"/>
              <a:t>Plusieurs variables présentent des corrélations avec nos 2 variables d’intérêt, la consommation énergétique et les émissions de CO2.</a:t>
            </a:r>
          </a:p>
          <a:p>
            <a:pPr>
              <a:buFont typeface="Wingdings" pitchFamily="2" charset="2"/>
              <a:buChar char="Ø"/>
            </a:pPr>
            <a:r>
              <a:rPr lang="fr-FR" sz="2000" b="1" dirty="0"/>
              <a:t>Il devrait être possible de créer des modèles permettant de prédire ces variables.</a:t>
            </a:r>
          </a:p>
          <a:p>
            <a:pPr>
              <a:buFont typeface="Wingdings" pitchFamily="2" charset="2"/>
              <a:buChar char="Ø"/>
            </a:pPr>
            <a:r>
              <a:rPr lang="fr-FR" sz="2000" b="1" dirty="0"/>
              <a:t>Toutefois, le déséquilibre dans la distribution de certaines variables pourrait impacter la qualité des modèles.</a:t>
            </a:r>
            <a:endParaRPr lang="fr-FR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DC231-F1C2-774A-9ABB-97349A9AADF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40A90B-29CC-1D48-AEA2-0B8BFB1A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28B8B415-4FAC-B047-BEF4-418DCAA9A566}"/>
              </a:ext>
            </a:extLst>
          </p:cNvPr>
          <p:cNvSpPr txBox="1">
            <a:spLocks/>
          </p:cNvSpPr>
          <p:nvPr/>
        </p:nvSpPr>
        <p:spPr>
          <a:xfrm>
            <a:off x="136800" y="6328800"/>
            <a:ext cx="227403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4C406C-3244-7745-94B9-A744932D886B}"/>
              </a:ext>
            </a:extLst>
          </p:cNvPr>
          <p:cNvSpPr txBox="1">
            <a:spLocks/>
          </p:cNvSpPr>
          <p:nvPr/>
        </p:nvSpPr>
        <p:spPr>
          <a:xfrm>
            <a:off x="279152" y="2341312"/>
            <a:ext cx="415897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CONCLUSION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endParaRPr lang="fr-FR" dirty="0"/>
          </a:p>
          <a:p>
            <a:r>
              <a:rPr lang="fr-FR" dirty="0">
                <a:solidFill>
                  <a:schemeClr val="accent1"/>
                </a:solidFill>
              </a:rPr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17066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4F1A7-61C4-0C40-B8D7-846E89C41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Prédiction DE LA CONSOMMATION énergétique </a:t>
            </a:r>
          </a:p>
          <a:p>
            <a:r>
              <a:rPr lang="fr-FR" dirty="0"/>
              <a:t>Prédiction DES ÉMISSIONS CARBONE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D5950-2000-4149-B04C-4B9B948F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9B832C18-F51F-6E48-A1F9-4EE4E896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1358691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363199" cy="1456267"/>
          </a:xfrm>
        </p:spPr>
        <p:txBody>
          <a:bodyPr>
            <a:normAutofit/>
          </a:bodyPr>
          <a:lstStyle/>
          <a:p>
            <a:r>
              <a:rPr lang="fr-FR" dirty="0"/>
              <a:t>Démarche pour CHACUNE DES variables à prédire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93238-B59F-D749-8B04-4568D88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Sofia CHEVROLAT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6A33C5-661D-EE47-AC5B-74A70156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69770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E21ACC-C83E-C947-A1FB-D2A4618FCB1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</p:spTree>
    <p:extLst>
      <p:ext uri="{BB962C8B-B14F-4D97-AF65-F5344CB8AC3E}">
        <p14:creationId xmlns:p14="http://schemas.microsoft.com/office/powerpoint/2010/main" val="3406536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b="1" dirty="0"/>
              <a:t>RMSE : </a:t>
            </a:r>
            <a:r>
              <a:rPr lang="fr-FR" b="1" dirty="0" err="1"/>
              <a:t>Root</a:t>
            </a:r>
            <a:r>
              <a:rPr lang="fr-FR" b="1" dirty="0"/>
              <a:t> </a:t>
            </a:r>
            <a:r>
              <a:rPr lang="fr-FR" b="1" dirty="0" err="1"/>
              <a:t>Mean</a:t>
            </a:r>
            <a:r>
              <a:rPr lang="fr-FR" b="1" dirty="0"/>
              <a:t> Square </a:t>
            </a:r>
            <a:r>
              <a:rPr lang="fr-FR" b="1" dirty="0" err="1"/>
              <a:t>Error</a:t>
            </a:r>
            <a:endParaRPr lang="fr-FR" b="1" dirty="0"/>
          </a:p>
          <a:p>
            <a:pPr lvl="1"/>
            <a:endParaRPr lang="fr-FR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b="1" dirty="0"/>
              <a:t>R2 / </a:t>
            </a:r>
            <a:r>
              <a:rPr lang="fr-FR" b="1" dirty="0" err="1"/>
              <a:t>Adjusted</a:t>
            </a:r>
            <a:r>
              <a:rPr lang="fr-FR" b="1" dirty="0"/>
              <a:t> R2: Coefficient de détermination</a:t>
            </a:r>
            <a:endParaRPr lang="en-US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1899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DU CRITÈRE D’ÉVALUATION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close up of a measure&#10;&#10;Description automatically generated">
            <a:extLst>
              <a:ext uri="{FF2B5EF4-FFF2-40B4-BE49-F238E27FC236}">
                <a16:creationId xmlns:a16="http://schemas.microsoft.com/office/drawing/2014/main" id="{DB82927A-1A88-AC40-890E-CA52302EE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33" r="19367"/>
          <a:stretch/>
        </p:blipFill>
        <p:spPr>
          <a:xfrm>
            <a:off x="0" y="-1786"/>
            <a:ext cx="671727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7691" y="9499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29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099460"/>
            <a:ext cx="47850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Features initiales :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Les features les plus corrélées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 err="1"/>
              <a:t>LargestPropertyUseTypeGFA</a:t>
            </a:r>
            <a:endParaRPr lang="fr-FR" b="1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 err="1"/>
              <a:t>PropertyGFABuilding</a:t>
            </a:r>
            <a:r>
              <a:rPr lang="fr-FR" b="1" dirty="0"/>
              <a:t>(s)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La proportion d’usage d’électricité: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 err="1"/>
              <a:t>Electricity</a:t>
            </a:r>
            <a:r>
              <a:rPr lang="fr-FR" b="1" dirty="0"/>
              <a:t>(%)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27699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Préparation du jeu de données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Sélection des features Initiales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8471DA-091C-9545-93DA-DC35AD1E5353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9FB22DB-F7CE-D44A-A22D-FF870A8E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6" y="1762362"/>
            <a:ext cx="6585635" cy="352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76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534325"/>
            <a:ext cx="47850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b="1" dirty="0"/>
              <a:t>Séparation du jeu de données en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/>
              <a:t>Données d’entraînement (70%)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/>
              <a:t>Données de test (30%)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endParaRPr lang="fr-FR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b="1" dirty="0"/>
              <a:t>Création d’une version standardisée des inputs</a:t>
            </a:r>
          </a:p>
        </p:txBody>
      </p:sp>
      <p:graphicFrame>
        <p:nvGraphicFramePr>
          <p:cNvPr id="16" name="Content Placeholder 19">
            <a:extLst>
              <a:ext uri="{FF2B5EF4-FFF2-40B4-BE49-F238E27FC236}">
                <a16:creationId xmlns:a16="http://schemas.microsoft.com/office/drawing/2014/main" id="{340C8D51-4F0F-9C49-B8DA-3177DB706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071252"/>
              </p:ext>
            </p:extLst>
          </p:nvPr>
        </p:nvGraphicFramePr>
        <p:xfrm>
          <a:off x="300362" y="3635378"/>
          <a:ext cx="3018465" cy="28455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32504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432504">
                  <a:extLst>
                    <a:ext uri="{9D8B030D-6E8A-4147-A177-3AD203B41FA5}">
                      <a16:colId xmlns:a16="http://schemas.microsoft.com/office/drawing/2014/main" val="3384559612"/>
                    </a:ext>
                  </a:extLst>
                </a:gridCol>
                <a:gridCol w="432504">
                  <a:extLst>
                    <a:ext uri="{9D8B030D-6E8A-4147-A177-3AD203B41FA5}">
                      <a16:colId xmlns:a16="http://schemas.microsoft.com/office/drawing/2014/main" val="2131935613"/>
                    </a:ext>
                  </a:extLst>
                </a:gridCol>
                <a:gridCol w="432504">
                  <a:extLst>
                    <a:ext uri="{9D8B030D-6E8A-4147-A177-3AD203B41FA5}">
                      <a16:colId xmlns:a16="http://schemas.microsoft.com/office/drawing/2014/main" val="2692907604"/>
                    </a:ext>
                  </a:extLst>
                </a:gridCol>
                <a:gridCol w="432504">
                  <a:extLst>
                    <a:ext uri="{9D8B030D-6E8A-4147-A177-3AD203B41FA5}">
                      <a16:colId xmlns:a16="http://schemas.microsoft.com/office/drawing/2014/main" val="1369613187"/>
                    </a:ext>
                  </a:extLst>
                </a:gridCol>
                <a:gridCol w="855945">
                  <a:extLst>
                    <a:ext uri="{9D8B030D-6E8A-4147-A177-3AD203B41FA5}">
                      <a16:colId xmlns:a16="http://schemas.microsoft.com/office/drawing/2014/main" val="1405601925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Entraînement</a:t>
                      </a:r>
                      <a:endParaRPr 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3754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15.9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32360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628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294.1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282125"/>
                  </a:ext>
                </a:extLst>
              </a:tr>
              <a:tr h="59867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29.0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938665"/>
                  </a:ext>
                </a:extLst>
              </a:tr>
            </a:tbl>
          </a:graphicData>
        </a:graphic>
      </p:graphicFrame>
      <p:graphicFrame>
        <p:nvGraphicFramePr>
          <p:cNvPr id="17" name="Content Placeholder 19">
            <a:extLst>
              <a:ext uri="{FF2B5EF4-FFF2-40B4-BE49-F238E27FC236}">
                <a16:creationId xmlns:a16="http://schemas.microsoft.com/office/drawing/2014/main" id="{16273077-0437-2B4D-95FF-0305DD5AE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666271"/>
              </p:ext>
            </p:extLst>
          </p:nvPr>
        </p:nvGraphicFramePr>
        <p:xfrm>
          <a:off x="3538864" y="3635378"/>
          <a:ext cx="2927529" cy="228682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96902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523527">
                  <a:extLst>
                    <a:ext uri="{9D8B030D-6E8A-4147-A177-3AD203B41FA5}">
                      <a16:colId xmlns:a16="http://schemas.microsoft.com/office/drawing/2014/main" val="1229718022"/>
                    </a:ext>
                  </a:extLst>
                </a:gridCol>
                <a:gridCol w="396902">
                  <a:extLst>
                    <a:ext uri="{9D8B030D-6E8A-4147-A177-3AD203B41FA5}">
                      <a16:colId xmlns:a16="http://schemas.microsoft.com/office/drawing/2014/main" val="3836207423"/>
                    </a:ext>
                  </a:extLst>
                </a:gridCol>
                <a:gridCol w="396902">
                  <a:extLst>
                    <a:ext uri="{9D8B030D-6E8A-4147-A177-3AD203B41FA5}">
                      <a16:colId xmlns:a16="http://schemas.microsoft.com/office/drawing/2014/main" val="1251227922"/>
                    </a:ext>
                  </a:extLst>
                </a:gridCol>
                <a:gridCol w="396902">
                  <a:extLst>
                    <a:ext uri="{9D8B030D-6E8A-4147-A177-3AD203B41FA5}">
                      <a16:colId xmlns:a16="http://schemas.microsoft.com/office/drawing/2014/main" val="667164859"/>
                    </a:ext>
                  </a:extLst>
                </a:gridCol>
                <a:gridCol w="816394">
                  <a:extLst>
                    <a:ext uri="{9D8B030D-6E8A-4147-A177-3AD203B41FA5}">
                      <a16:colId xmlns:a16="http://schemas.microsoft.com/office/drawing/2014/main" val="559587663"/>
                    </a:ext>
                  </a:extLst>
                </a:gridCol>
              </a:tblGrid>
              <a:tr h="46480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Test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7962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2892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404.5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42892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565.7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628990"/>
                  </a:ext>
                </a:extLst>
              </a:tr>
              <a:tr h="54028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94.89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282125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7118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Préparation du jeu de données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séparation et standardisation 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du jeu de données</a:t>
            </a:r>
          </a:p>
        </p:txBody>
      </p:sp>
      <p:graphicFrame>
        <p:nvGraphicFramePr>
          <p:cNvPr id="13" name="Content Placeholder 19">
            <a:extLst>
              <a:ext uri="{FF2B5EF4-FFF2-40B4-BE49-F238E27FC236}">
                <a16:creationId xmlns:a16="http://schemas.microsoft.com/office/drawing/2014/main" id="{1CE51E98-6C54-5345-9951-262D3ECEE3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729628"/>
              </p:ext>
            </p:extLst>
          </p:nvPr>
        </p:nvGraphicFramePr>
        <p:xfrm>
          <a:off x="297851" y="172109"/>
          <a:ext cx="6168542" cy="26753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21349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3903319453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3977617112"/>
                    </a:ext>
                  </a:extLst>
                </a:gridCol>
                <a:gridCol w="967409">
                  <a:extLst>
                    <a:ext uri="{9D8B030D-6E8A-4147-A177-3AD203B41FA5}">
                      <a16:colId xmlns:a16="http://schemas.microsoft.com/office/drawing/2014/main" val="3212196672"/>
                    </a:ext>
                  </a:extLst>
                </a:gridCol>
                <a:gridCol w="1443819">
                  <a:extLst>
                    <a:ext uri="{9D8B030D-6E8A-4147-A177-3AD203B41FA5}">
                      <a16:colId xmlns:a16="http://schemas.microsoft.com/office/drawing/2014/main" val="2609479307"/>
                    </a:ext>
                  </a:extLst>
                </a:gridCol>
              </a:tblGrid>
              <a:tr h="494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FEAT_1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FEAT_2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FEAT_3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FEAT_4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FEAT_5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TO_PREDICT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15.9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185999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270494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294.1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076518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29.0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3552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404.5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402225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565.7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046428"/>
                  </a:ext>
                </a:extLst>
              </a:tr>
              <a:tr h="3399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94.89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782276"/>
                  </a:ext>
                </a:extLst>
              </a:tr>
            </a:tbl>
          </a:graphicData>
        </a:graphic>
      </p:graphicFrame>
      <p:sp>
        <p:nvSpPr>
          <p:cNvPr id="7" name="Bent-Up Arrow 6">
            <a:extLst>
              <a:ext uri="{FF2B5EF4-FFF2-40B4-BE49-F238E27FC236}">
                <a16:creationId xmlns:a16="http://schemas.microsoft.com/office/drawing/2014/main" id="{80ACBE7B-5AA2-3441-B3F5-55A62C90533D}"/>
              </a:ext>
            </a:extLst>
          </p:cNvPr>
          <p:cNvSpPr/>
          <p:nvPr/>
        </p:nvSpPr>
        <p:spPr>
          <a:xfrm rot="5400000">
            <a:off x="-907838" y="2637355"/>
            <a:ext cx="2358367" cy="387967"/>
          </a:xfrm>
          <a:prstGeom prst="bentUpArrow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Bent-Up Arrow 19">
            <a:extLst>
              <a:ext uri="{FF2B5EF4-FFF2-40B4-BE49-F238E27FC236}">
                <a16:creationId xmlns:a16="http://schemas.microsoft.com/office/drawing/2014/main" id="{E8DE482B-331B-124E-B1CA-F10B4BF5A065}"/>
              </a:ext>
            </a:extLst>
          </p:cNvPr>
          <p:cNvSpPr/>
          <p:nvPr/>
        </p:nvSpPr>
        <p:spPr>
          <a:xfrm rot="16200000" flipH="1">
            <a:off x="5552885" y="2939669"/>
            <a:ext cx="1753739" cy="387967"/>
          </a:xfrm>
          <a:prstGeom prst="bentUpArrow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0DCCF-861E-904E-B3F1-A0EBC0CA5BDA}"/>
              </a:ext>
            </a:extLst>
          </p:cNvPr>
          <p:cNvSpPr/>
          <p:nvPr/>
        </p:nvSpPr>
        <p:spPr>
          <a:xfrm>
            <a:off x="77362" y="1652155"/>
            <a:ext cx="220489" cy="96746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BDC53B-4AB3-D74A-A2EC-6268D23B3EFB}"/>
              </a:ext>
            </a:extLst>
          </p:cNvPr>
          <p:cNvSpPr/>
          <p:nvPr/>
        </p:nvSpPr>
        <p:spPr>
          <a:xfrm>
            <a:off x="6466393" y="2256781"/>
            <a:ext cx="155569" cy="101789"/>
          </a:xfrm>
          <a:prstGeom prst="rect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498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Passage au log des variables à prédire pour une meilleure distribution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77781F-1575-214C-BA00-29C46E2BDA7E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18797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Préparation du jeu de données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Passage au 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7D4C3-3CD4-464D-9AFC-7DBC39F9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8" y="3298784"/>
            <a:ext cx="6550982" cy="3467641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C79F713-1320-DD4F-9543-385D5EC56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32173" y="27432"/>
            <a:ext cx="6481822" cy="34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84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370939"/>
            <a:ext cx="478501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Baseline : </a:t>
            </a:r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Regressor</a:t>
            </a:r>
            <a:r>
              <a:rPr lang="fr-FR" dirty="0"/>
              <a:t> qui renvoie systématiquement la moyenne du jeu d’entraînement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Test de 4 algorithmes d’apprentissage supervisé de différentes familles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Paramétrage optimal obtenu via validation croisée pour chacun des algorithmes</a:t>
            </a:r>
          </a:p>
        </p:txBody>
      </p:sp>
      <p:graphicFrame>
        <p:nvGraphicFramePr>
          <p:cNvPr id="16" name="Content Placeholder 19">
            <a:extLst>
              <a:ext uri="{FF2B5EF4-FFF2-40B4-BE49-F238E27FC236}">
                <a16:creationId xmlns:a16="http://schemas.microsoft.com/office/drawing/2014/main" id="{340C8D51-4F0F-9C49-B8DA-3177DB706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973103"/>
              </p:ext>
            </p:extLst>
          </p:nvPr>
        </p:nvGraphicFramePr>
        <p:xfrm>
          <a:off x="662609" y="1746649"/>
          <a:ext cx="5844208" cy="281152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22104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922104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</a:tblGrid>
              <a:tr h="51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Famille</a:t>
                      </a:r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de </a:t>
                      </a:r>
                      <a:r>
                        <a:rPr lang="en-US" sz="18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modèles</a:t>
                      </a:r>
                      <a:endPara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Modèle </a:t>
                      </a:r>
                      <a:r>
                        <a:rPr lang="en-US" sz="18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choisi</a:t>
                      </a:r>
                      <a:endParaRPr 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Baseline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Dummy Regressor (mean)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err="1">
                          <a:effectLst/>
                        </a:rPr>
                        <a:t>Linéaires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Elastic Net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75978"/>
                  </a:ext>
                </a:extLst>
              </a:tr>
              <a:tr h="5773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Machines </a:t>
                      </a:r>
                      <a:r>
                        <a:rPr lang="en-US" sz="1600" b="0" dirty="0" err="1">
                          <a:effectLst/>
                        </a:rPr>
                        <a:t>à</a:t>
                      </a:r>
                      <a:r>
                        <a:rPr lang="en-US" sz="1600" b="0" dirty="0">
                          <a:effectLst/>
                        </a:rPr>
                        <a:t> </a:t>
                      </a:r>
                      <a:r>
                        <a:rPr lang="en-US" sz="1600" b="0" dirty="0" err="1">
                          <a:effectLst/>
                        </a:rPr>
                        <a:t>vecteurs</a:t>
                      </a:r>
                      <a:r>
                        <a:rPr lang="en-US" sz="1600" b="0" dirty="0">
                          <a:effectLst/>
                        </a:rPr>
                        <a:t> de support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Support Vector Regressor (SVR)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Proches Voisins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 Neighbors </a:t>
                      </a:r>
                      <a:r>
                        <a:rPr lang="fr-FR" sz="1600" b="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Regressor</a:t>
                      </a:r>
                      <a:endParaRPr lang="fr-FR" sz="1600" b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Ensemblistes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Random</a:t>
                      </a:r>
                      <a:r>
                        <a:rPr lang="fr-FR" sz="16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Forest </a:t>
                      </a:r>
                      <a:r>
                        <a:rPr lang="fr-FR" sz="1600" b="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Regressor</a:t>
                      </a:r>
                      <a:endParaRPr lang="fr-FR" sz="1600" b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628990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57241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DE 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INSTANTIATION et paramétrage des ALGORITHMES TEST</a:t>
            </a:r>
          </a:p>
        </p:txBody>
      </p:sp>
    </p:spTree>
    <p:extLst>
      <p:ext uri="{BB962C8B-B14F-4D97-AF65-F5344CB8AC3E}">
        <p14:creationId xmlns:p14="http://schemas.microsoft.com/office/powerpoint/2010/main" val="741536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view of a city at night&#10;&#10;Description automatically generated">
            <a:extLst>
              <a:ext uri="{FF2B5EF4-FFF2-40B4-BE49-F238E27FC236}">
                <a16:creationId xmlns:a16="http://schemas.microsoft.com/office/drawing/2014/main" id="{037B0886-F0DC-5B46-B523-5D80806BB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45151"/>
          <a:stretch/>
        </p:blipFill>
        <p:spPr>
          <a:xfrm>
            <a:off x="-7250" y="0"/>
            <a:ext cx="6717277" cy="688953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-5958" y="11576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099947" cy="36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Choix de l’algorithme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Choix des features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Validation du modèle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486399" y="671107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Marc-Olivier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Jodoin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028B0AC-B548-C64C-B8AD-71B02AB37879}"/>
              </a:ext>
            </a:extLst>
          </p:cNvPr>
          <p:cNvSpPr txBox="1">
            <a:spLocks/>
          </p:cNvSpPr>
          <p:nvPr/>
        </p:nvSpPr>
        <p:spPr>
          <a:xfrm>
            <a:off x="7161865" y="822470"/>
            <a:ext cx="4619318" cy="18824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Prédiction DE la consommation énergétique</a:t>
            </a:r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CF605-0DDF-C346-B308-BFA843012E2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</p:spTree>
    <p:extLst>
      <p:ext uri="{BB962C8B-B14F-4D97-AF65-F5344CB8AC3E}">
        <p14:creationId xmlns:p14="http://schemas.microsoft.com/office/powerpoint/2010/main" val="71219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749E-9531-6D4C-B747-8FE3FE7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435" y="643462"/>
            <a:ext cx="4477406" cy="2225861"/>
          </a:xfrm>
        </p:spPr>
        <p:txBody>
          <a:bodyPr>
            <a:normAutofit/>
          </a:bodyPr>
          <a:lstStyle/>
          <a:p>
            <a:r>
              <a:rPr lang="fr-FR" dirty="0"/>
              <a:t>🎯</a:t>
            </a:r>
            <a:r>
              <a:rPr lang="fr-FR" sz="3200" dirty="0"/>
              <a:t>Objectif : ville neutre en carbone d’ici 2050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862E-E726-BD4E-8ACB-3FB4076D4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434" y="2869323"/>
            <a:ext cx="4477407" cy="321282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.Apple Color Emoji UI"/>
              <a:buChar char="🔴"/>
            </a:pPr>
            <a:r>
              <a:rPr lang="fr-FR" sz="2800" dirty="0"/>
              <a:t> </a:t>
            </a:r>
            <a:r>
              <a:rPr lang="fr-FR" sz="2400" dirty="0"/>
              <a:t>Réalisation annuelle de relevés coûteux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2400" dirty="0"/>
              <a:t> </a:t>
            </a:r>
          </a:p>
          <a:p>
            <a:pPr>
              <a:lnSpc>
                <a:spcPct val="90000"/>
              </a:lnSpc>
              <a:buFont typeface=".Apple Color Emoji UI"/>
              <a:buChar char="💡"/>
            </a:pPr>
            <a:r>
              <a:rPr lang="fr-FR" sz="2400" dirty="0"/>
              <a:t> Prédire pour les bâtiments non      destinés à l’habitation :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q"/>
            </a:pPr>
            <a:r>
              <a:rPr lang="fr-FR" sz="2000" dirty="0"/>
              <a:t>les besoins en consommation énergétique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q"/>
            </a:pPr>
            <a:r>
              <a:rPr lang="fr-FR" sz="2000" dirty="0"/>
              <a:t>les émissions de CO2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fr-FR" sz="2000" dirty="0"/>
          </a:p>
          <a:p>
            <a:pPr>
              <a:lnSpc>
                <a:spcPct val="90000"/>
              </a:lnSpc>
              <a:buFont typeface=".Apple Color Emoji UI"/>
              <a:buChar char="🔍"/>
            </a:pPr>
            <a:r>
              <a:rPr lang="fr-FR" sz="2400" dirty="0"/>
              <a:t> Intérêt de l’</a:t>
            </a:r>
            <a:r>
              <a:rPr lang="fr-FR" sz="2400" dirty="0" err="1"/>
              <a:t>Energy</a:t>
            </a:r>
            <a:r>
              <a:rPr lang="fr-FR" sz="2400" dirty="0"/>
              <a:t> Star Score, fastidieux à calculer ?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1E7F257-6DAD-4B47-80C5-72B670F5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3720" y="6328800"/>
            <a:ext cx="1609739" cy="378000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34C3C99-E8E8-F446-BEDC-D2774F9D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6F13F4-692A-BD4C-8E78-3900784B9F1A}"/>
              </a:ext>
            </a:extLst>
          </p:cNvPr>
          <p:cNvSpPr/>
          <p:nvPr/>
        </p:nvSpPr>
        <p:spPr>
          <a:xfrm>
            <a:off x="0" y="0"/>
            <a:ext cx="672084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D12E2B-F202-5A4D-BAB6-3BC1BF037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86" r="10151"/>
          <a:stretch/>
        </p:blipFill>
        <p:spPr>
          <a:xfrm>
            <a:off x="252248" y="1447525"/>
            <a:ext cx="6164318" cy="353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57ECC4-D32A-6447-BA61-C9F575D60E8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CADRE</a:t>
            </a:r>
          </a:p>
        </p:txBody>
      </p:sp>
    </p:spTree>
    <p:extLst>
      <p:ext uri="{BB962C8B-B14F-4D97-AF65-F5344CB8AC3E}">
        <p14:creationId xmlns:p14="http://schemas.microsoft.com/office/powerpoint/2010/main" val="167696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CONSOMMATION ÉNERGÉTIQUE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DE 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Comparaison des performances des algorithmes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B87FF5F-F155-EB44-B1CC-6CB65CEE9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"/>
          <a:stretch/>
        </p:blipFill>
        <p:spPr>
          <a:xfrm>
            <a:off x="44315" y="323557"/>
            <a:ext cx="6659272" cy="5955640"/>
          </a:xfrm>
          <a:prstGeom prst="rect">
            <a:avLst/>
          </a:prstGeom>
        </p:spPr>
      </p:pic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1B5FF34-1EE9-274A-B814-58EA2D19F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" r="1287"/>
          <a:stretch/>
        </p:blipFill>
        <p:spPr>
          <a:xfrm>
            <a:off x="44315" y="996898"/>
            <a:ext cx="6629403" cy="5282299"/>
          </a:xfrm>
          <a:prstGeom prst="rect">
            <a:avLst/>
          </a:prstGeom>
        </p:spPr>
      </p:pic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E3B4723-579A-CC42-853E-540D3856B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0" y="996897"/>
            <a:ext cx="6671417" cy="5282300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C5B2DED-E56E-6C40-AC39-41D9E3BCE1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53"/>
          <a:stretch/>
        </p:blipFill>
        <p:spPr>
          <a:xfrm>
            <a:off x="14446" y="1007388"/>
            <a:ext cx="6675969" cy="53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092466"/>
            <a:ext cx="47850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L’algorithme </a:t>
            </a:r>
            <a:r>
              <a:rPr lang="fr-FR" dirty="0" err="1"/>
              <a:t>Random</a:t>
            </a:r>
            <a:r>
              <a:rPr lang="fr-FR" dirty="0"/>
              <a:t> Forest </a:t>
            </a:r>
            <a:r>
              <a:rPr lang="fr-FR" dirty="0" err="1"/>
              <a:t>Regressor</a:t>
            </a:r>
            <a:r>
              <a:rPr lang="fr-FR" dirty="0"/>
              <a:t> est le meilleur des 5.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dirty="0"/>
              <a:t>Il explique 62% de variabilité en plus que la </a:t>
            </a:r>
            <a:r>
              <a:rPr lang="fr-FR" dirty="0" err="1"/>
              <a:t>baseline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dirty="0"/>
              <a:t>Il présente une erreur inférieure de 0.5 (-38%) à celle de la </a:t>
            </a:r>
            <a:r>
              <a:rPr lang="fr-FR" dirty="0" err="1"/>
              <a:t>baseline</a:t>
            </a:r>
            <a:endParaRPr lang="fr-FR" dirty="0"/>
          </a:p>
        </p:txBody>
      </p:sp>
      <p:graphicFrame>
        <p:nvGraphicFramePr>
          <p:cNvPr id="16" name="Content Placeholder 19">
            <a:extLst>
              <a:ext uri="{FF2B5EF4-FFF2-40B4-BE49-F238E27FC236}">
                <a16:creationId xmlns:a16="http://schemas.microsoft.com/office/drawing/2014/main" id="{340C8D51-4F0F-9C49-B8DA-3177DB706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8936760"/>
              </p:ext>
            </p:extLst>
          </p:nvPr>
        </p:nvGraphicFramePr>
        <p:xfrm>
          <a:off x="271347" y="565296"/>
          <a:ext cx="6408850" cy="59860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8177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939383">
                  <a:extLst>
                    <a:ext uri="{9D8B030D-6E8A-4147-A177-3AD203B41FA5}">
                      <a16:colId xmlns:a16="http://schemas.microsoft.com/office/drawing/2014/main" val="231179533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914791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320406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Modèle </a:t>
                      </a:r>
                      <a:endPara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Standardisation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RMSE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de </a:t>
                      </a:r>
                      <a:r>
                        <a:rPr lang="en-US" sz="18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calcul</a:t>
                      </a:r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(s)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09338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Random Forest Regressor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Non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0.80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0.62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534311">
                <a:tc vMerge="1">
                  <a:txBody>
                    <a:bodyPr/>
                    <a:lstStyle/>
                    <a:p>
                      <a:pPr algn="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Oui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0.80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0.62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75978"/>
                  </a:ext>
                </a:extLst>
              </a:tr>
              <a:tr h="534311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KNR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Non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0.83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0.59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36317"/>
                  </a:ext>
                </a:extLst>
              </a:tr>
              <a:tr h="534311">
                <a:tc vMerge="1">
                  <a:txBody>
                    <a:bodyPr/>
                    <a:lstStyle/>
                    <a:p>
                      <a:pPr algn="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Oui 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0.83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0.59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0.36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5879"/>
                  </a:ext>
                </a:extLst>
              </a:tr>
              <a:tr h="534311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SVR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Non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0.99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0.42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77140"/>
                  </a:ext>
                </a:extLst>
              </a:tr>
              <a:tr h="534311">
                <a:tc vMerge="1">
                  <a:txBody>
                    <a:bodyPr/>
                    <a:lstStyle/>
                    <a:p>
                      <a:pPr algn="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Oui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0.99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0.42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0.35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11536"/>
                  </a:ext>
                </a:extLst>
              </a:tr>
              <a:tr h="534311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600" b="1" dirty="0" err="1">
                          <a:effectLst/>
                        </a:rPr>
                        <a:t>ElasticNet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Non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1.03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0.37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20164"/>
                  </a:ext>
                </a:extLst>
              </a:tr>
              <a:tr h="534311">
                <a:tc vMerge="1">
                  <a:txBody>
                    <a:bodyPr/>
                    <a:lstStyle/>
                    <a:p>
                      <a:pPr algn="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Oui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1.03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0.37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534311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Baseline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Non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1.30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534311">
                <a:tc vMerge="1">
                  <a:txBody>
                    <a:bodyPr/>
                    <a:lstStyle/>
                    <a:p>
                      <a:pPr algn="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Oui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1.30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0.32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6289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39C8CEE-CB94-8A4B-9133-E5942786144D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CONSOMMATION ÉNERGÉTIQUE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54908-3C6D-6E4D-B3D2-4F950530871C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0513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DE 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Décision</a:t>
            </a:r>
          </a:p>
        </p:txBody>
      </p:sp>
    </p:spTree>
    <p:extLst>
      <p:ext uri="{BB962C8B-B14F-4D97-AF65-F5344CB8AC3E}">
        <p14:creationId xmlns:p14="http://schemas.microsoft.com/office/powerpoint/2010/main" val="3882653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B402A6-4AEC-5C47-B5E7-55BB8A5A68A6}"/>
              </a:ext>
            </a:extLst>
          </p:cNvPr>
          <p:cNvSpPr txBox="1">
            <a:spLocks/>
          </p:cNvSpPr>
          <p:nvPr/>
        </p:nvSpPr>
        <p:spPr>
          <a:xfrm>
            <a:off x="7205816" y="2667279"/>
            <a:ext cx="4619318" cy="34797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fr-FR" sz="2000" cap="none" dirty="0">
                <a:solidFill>
                  <a:schemeClr val="tx2"/>
                </a:solidFill>
              </a:rPr>
              <a:t>Les features initiales associées aux features sur les types d’utilisation donnent les meilleurs résultats 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000" b="1" cap="none" dirty="0">
                <a:solidFill>
                  <a:schemeClr val="tx2"/>
                </a:solidFill>
              </a:rPr>
              <a:t>RMSE: -16%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000" b="1" cap="none" dirty="0">
                <a:solidFill>
                  <a:schemeClr val="tx2"/>
                </a:solidFill>
              </a:rPr>
              <a:t>R2: +5%</a:t>
            </a:r>
          </a:p>
          <a:p>
            <a:pPr lvl="1"/>
            <a:endParaRPr lang="fr-FR" sz="2000" b="1" cap="none" dirty="0">
              <a:solidFill>
                <a:schemeClr val="tx2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fr-FR" sz="2000" cap="none" dirty="0">
                <a:solidFill>
                  <a:schemeClr val="tx2"/>
                </a:solidFill>
              </a:rPr>
              <a:t>mais le temps de calcul est significativement plus long qu’avec les </a:t>
            </a:r>
            <a:r>
              <a:rPr lang="fr-FR" sz="2000" cap="none" dirty="0" err="1">
                <a:solidFill>
                  <a:schemeClr val="tx2"/>
                </a:solidFill>
              </a:rPr>
              <a:t>features</a:t>
            </a:r>
            <a:r>
              <a:rPr lang="fr-FR" sz="2000" cap="none" dirty="0">
                <a:solidFill>
                  <a:schemeClr val="tx2"/>
                </a:solidFill>
              </a:rPr>
              <a:t> initiales seules</a:t>
            </a:r>
            <a:endParaRPr lang="fr-FR" sz="1800" cap="none" dirty="0">
              <a:solidFill>
                <a:schemeClr val="tx2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B5E72A-E241-9349-A4A0-E1ABD0BB3BA7}"/>
              </a:ext>
            </a:extLst>
          </p:cNvPr>
          <p:cNvSpPr txBox="1">
            <a:spLocks/>
          </p:cNvSpPr>
          <p:nvPr/>
        </p:nvSpPr>
        <p:spPr>
          <a:xfrm>
            <a:off x="7161865" y="905458"/>
            <a:ext cx="4619318" cy="17324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CHOIX DES FEATURES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TEST AJOUT DE FEATURES</a:t>
            </a:r>
          </a:p>
        </p:txBody>
      </p:sp>
      <p:graphicFrame>
        <p:nvGraphicFramePr>
          <p:cNvPr id="8" name="Content Placeholder 19">
            <a:extLst>
              <a:ext uri="{FF2B5EF4-FFF2-40B4-BE49-F238E27FC236}">
                <a16:creationId xmlns:a16="http://schemas.microsoft.com/office/drawing/2014/main" id="{0419AD75-28E3-CB44-AE70-135138B181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819125"/>
              </p:ext>
            </p:extLst>
          </p:nvPr>
        </p:nvGraphicFramePr>
        <p:xfrm>
          <a:off x="403526" y="1057929"/>
          <a:ext cx="6500194" cy="50891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261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726200">
                  <a:extLst>
                    <a:ext uri="{9D8B030D-6E8A-4147-A177-3AD203B41FA5}">
                      <a16:colId xmlns:a16="http://schemas.microsoft.com/office/drawing/2014/main" val="2311795338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594398696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703943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819201">
                  <a:extLst>
                    <a:ext uri="{9D8B030D-6E8A-4147-A177-3AD203B41FA5}">
                      <a16:colId xmlns:a16="http://schemas.microsoft.com/office/drawing/2014/main" val="654598089"/>
                    </a:ext>
                  </a:extLst>
                </a:gridCol>
                <a:gridCol w="823090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37332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8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RMSE</a:t>
                      </a:r>
                    </a:p>
                  </a:txBody>
                  <a:tcPr marL="244409" marR="146645" marT="146645" marB="146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R2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Ajusté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de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calcul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(s)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Features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initales</a:t>
                      </a:r>
                      <a:r>
                        <a:rPr lang="fr-FR" sz="1400" dirty="0"/>
                        <a:t> +…</a:t>
                      </a:r>
                      <a:endParaRPr lang="fr-FR" sz="1600" dirty="0"/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0061857"/>
                  </a:ext>
                </a:extLst>
              </a:tr>
              <a:tr h="560339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1400" b="0" dirty="0">
                          <a:effectLst/>
                        </a:rPr>
                        <a:t>Types </a:t>
                      </a:r>
                      <a:r>
                        <a:rPr lang="en-US" sz="1400" b="0" dirty="0" err="1">
                          <a:effectLst/>
                        </a:rPr>
                        <a:t>d’utilisation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MQ" sz="16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70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2.56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1995"/>
                  </a:ext>
                </a:extLst>
              </a:tr>
              <a:tr h="560339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1400" b="0" dirty="0">
                          <a:effectLst/>
                        </a:rPr>
                        <a:t>Type principal de </a:t>
                      </a:r>
                      <a:r>
                        <a:rPr lang="en-US" sz="1400" b="0" dirty="0" err="1">
                          <a:effectLst/>
                        </a:rPr>
                        <a:t>propriété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MQ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0.69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1.79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002689"/>
                  </a:ext>
                </a:extLst>
              </a:tr>
              <a:tr h="5603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dirty="0">
                          <a:effectLst/>
                        </a:rPr>
                        <a:t>Features les plus </a:t>
                      </a:r>
                      <a:r>
                        <a:rPr lang="en-US" sz="1200" b="0" dirty="0" err="1">
                          <a:effectLst/>
                        </a:rPr>
                        <a:t>corrélées</a:t>
                      </a:r>
                      <a:endParaRPr lang="en-US" sz="12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dirty="0">
                          <a:effectLst/>
                        </a:rPr>
                        <a:t>Coeff de </a:t>
                      </a:r>
                      <a:r>
                        <a:rPr lang="en-US" sz="1400" b="0" dirty="0" err="1">
                          <a:effectLst/>
                        </a:rPr>
                        <a:t>corr</a:t>
                      </a:r>
                      <a:r>
                        <a:rPr lang="en-US" sz="1400" b="0" dirty="0">
                          <a:effectLst/>
                        </a:rPr>
                        <a:t> &gt; 20%</a:t>
                      </a:r>
                      <a:endParaRPr lang="en-MQ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0.69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4.04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336204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MQ" sz="1400" b="0" dirty="0">
                          <a:effectLst/>
                        </a:rPr>
                        <a:t>Données de localisation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32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0.62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5.97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007082"/>
                  </a:ext>
                </a:extLst>
              </a:tr>
              <a:tr h="336204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Features </a:t>
                      </a:r>
                      <a:r>
                        <a:rPr lang="en-US" sz="1400" b="1" dirty="0" err="1">
                          <a:effectLst/>
                        </a:rPr>
                        <a:t>initiales</a:t>
                      </a:r>
                      <a:r>
                        <a:rPr lang="en-US" sz="1400" b="1" dirty="0">
                          <a:effectLst/>
                        </a:rPr>
                        <a:t> </a:t>
                      </a:r>
                      <a:r>
                        <a:rPr lang="en-US" sz="1400" b="1" dirty="0" err="1">
                          <a:effectLst/>
                        </a:rPr>
                        <a:t>seules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20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0.62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59295"/>
                  </a:ext>
                </a:extLst>
              </a:tr>
              <a:tr h="336204">
                <a:tc gridSpan="2"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Type de </a:t>
                      </a:r>
                      <a:r>
                        <a:rPr lang="en-US" sz="1400" b="0" dirty="0" err="1">
                          <a:effectLst/>
                        </a:rPr>
                        <a:t>bâtiment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20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0.54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0.64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84743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</a:rPr>
                        <a:t>Features les plus </a:t>
                      </a:r>
                      <a:r>
                        <a:rPr lang="en-US" sz="1200" b="0" dirty="0" err="1">
                          <a:effectLst/>
                        </a:rPr>
                        <a:t>corrélées</a:t>
                      </a:r>
                      <a:endParaRPr lang="en-US" sz="12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Coeff de </a:t>
                      </a:r>
                      <a:r>
                        <a:rPr lang="en-US" sz="1400" b="0" dirty="0" err="1">
                          <a:effectLst/>
                        </a:rPr>
                        <a:t>corr</a:t>
                      </a:r>
                      <a:r>
                        <a:rPr lang="en-US" sz="1400" b="0" dirty="0">
                          <a:effectLst/>
                        </a:rPr>
                        <a:t> &gt; 30%</a:t>
                      </a:r>
                      <a:endParaRPr lang="en-MQ" sz="1400" b="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0.55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1.79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951184"/>
                  </a:ext>
                </a:extLst>
              </a:tr>
              <a:tr h="654846">
                <a:tc gridSpan="2"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Proportion des sources </a:t>
                      </a:r>
                      <a:r>
                        <a:rPr lang="en-US" sz="1400" b="0" dirty="0" err="1">
                          <a:effectLst/>
                        </a:rPr>
                        <a:t>d’énergie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0.58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1.75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633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4016CE9-0009-3A42-B692-B9DF812AA251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CONSOMMATION ÉNERGÉTIQUE</a:t>
            </a:r>
          </a:p>
        </p:txBody>
      </p:sp>
    </p:spTree>
    <p:extLst>
      <p:ext uri="{BB962C8B-B14F-4D97-AF65-F5344CB8AC3E}">
        <p14:creationId xmlns:p14="http://schemas.microsoft.com/office/powerpoint/2010/main" val="2596719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B402A6-4AEC-5C47-B5E7-55BB8A5A68A6}"/>
              </a:ext>
            </a:extLst>
          </p:cNvPr>
          <p:cNvSpPr txBox="1">
            <a:spLocks/>
          </p:cNvSpPr>
          <p:nvPr/>
        </p:nvSpPr>
        <p:spPr>
          <a:xfrm>
            <a:off x="7161865" y="3428107"/>
            <a:ext cx="4619318" cy="12859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914400" lvl="1" indent="-457200">
              <a:buFont typeface=".Apple Color Emoji UI"/>
              <a:buChar char="🔴"/>
            </a:pPr>
            <a:r>
              <a:rPr lang="fr-FR" sz="2000" dirty="0"/>
              <a:t>La RMSE étant le critère le plus important, les résultats sont peu concluants</a:t>
            </a:r>
            <a:endParaRPr lang="fr-FR" sz="2000" cap="none" dirty="0">
              <a:solidFill>
                <a:schemeClr val="tx2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B5E72A-E241-9349-A4A0-E1ABD0BB3BA7}"/>
              </a:ext>
            </a:extLst>
          </p:cNvPr>
          <p:cNvSpPr txBox="1">
            <a:spLocks/>
          </p:cNvSpPr>
          <p:nvPr/>
        </p:nvSpPr>
        <p:spPr>
          <a:xfrm>
            <a:off x="7161864" y="820800"/>
            <a:ext cx="4851065" cy="24437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EXPLORATION DES PARAMÈTRES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MAX_DEPTH &amp; MAX_SAMPLES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C0BE5-D31A-6A43-A208-F647E144E94D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 CONSOMMATION ÉNERGÉTIQUE</a:t>
            </a:r>
          </a:p>
        </p:txBody>
      </p:sp>
      <p:graphicFrame>
        <p:nvGraphicFramePr>
          <p:cNvPr id="12" name="Content Placeholder 19">
            <a:extLst>
              <a:ext uri="{FF2B5EF4-FFF2-40B4-BE49-F238E27FC236}">
                <a16:creationId xmlns:a16="http://schemas.microsoft.com/office/drawing/2014/main" id="{860A202A-4C80-5343-B4E0-8AEC5C28F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751532"/>
              </p:ext>
            </p:extLst>
          </p:nvPr>
        </p:nvGraphicFramePr>
        <p:xfrm>
          <a:off x="410818" y="2180783"/>
          <a:ext cx="6354242" cy="25332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53525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084567">
                  <a:extLst>
                    <a:ext uri="{9D8B030D-6E8A-4147-A177-3AD203B41FA5}">
                      <a16:colId xmlns:a16="http://schemas.microsoft.com/office/drawing/2014/main" val="2594398696"/>
                    </a:ext>
                  </a:extLst>
                </a:gridCol>
                <a:gridCol w="966952">
                  <a:extLst>
                    <a:ext uri="{9D8B030D-6E8A-4147-A177-3AD203B41FA5}">
                      <a16:colId xmlns:a16="http://schemas.microsoft.com/office/drawing/2014/main" val="1753697904"/>
                    </a:ext>
                  </a:extLst>
                </a:gridCol>
                <a:gridCol w="931310">
                  <a:extLst>
                    <a:ext uri="{9D8B030D-6E8A-4147-A177-3AD203B41FA5}">
                      <a16:colId xmlns:a16="http://schemas.microsoft.com/office/drawing/2014/main" val="3636815949"/>
                    </a:ext>
                  </a:extLst>
                </a:gridCol>
                <a:gridCol w="804894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743570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869424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373328">
                <a:tc>
                  <a:txBody>
                    <a:bodyPr/>
                    <a:lstStyle/>
                    <a:p>
                      <a:pPr algn="ctr" fontAlgn="ctr"/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Paramètre fixe</a:t>
                      </a:r>
                      <a:endParaRPr lang="fr-F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Paramètres modifiés</a:t>
                      </a:r>
                      <a:endParaRPr lang="fr-FR" dirty="0"/>
                    </a:p>
                  </a:txBody>
                  <a:tcPr marL="244409" marR="146645" marT="146645" marB="14664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RMSE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R2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de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calcul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(s)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n_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estimators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Max_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depth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Max_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samples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0061857"/>
                  </a:ext>
                </a:extLst>
              </a:tr>
              <a:tr h="5603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dirty="0">
                          <a:effectLst/>
                        </a:rPr>
                        <a:t>Algo initial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2.56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1995"/>
                  </a:ext>
                </a:extLst>
              </a:tr>
              <a:tr h="654846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noProof="0" dirty="0" err="1">
                          <a:effectLst/>
                        </a:rPr>
                        <a:t>Algo</a:t>
                      </a:r>
                      <a:r>
                        <a:rPr lang="fr-FR" sz="1400" b="0" noProof="0" dirty="0">
                          <a:effectLst/>
                        </a:rPr>
                        <a:t> modifié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105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505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0.69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0.05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6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341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2997844"/>
            <a:ext cx="47850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Utilisation des données 2016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Le modèle donne les résultats suivants 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/>
              <a:t>RMSE = 0.56, soit 1,75 </a:t>
            </a:r>
            <a:r>
              <a:rPr lang="fr-FR" dirty="0" err="1"/>
              <a:t>kBtu</a:t>
            </a:r>
            <a:r>
              <a:rPr lang="fr-FR" dirty="0"/>
              <a:t> avec données sur </a:t>
            </a:r>
            <a:r>
              <a:rPr lang="en-MQ" dirty="0"/>
              <a:t>~[60 000;485 000</a:t>
            </a:r>
            <a:r>
              <a:rPr lang="en-MQ" sz="2400" dirty="0"/>
              <a:t>] </a:t>
            </a:r>
            <a:r>
              <a:rPr lang="en-MQ" dirty="0"/>
              <a:t>kBtu</a:t>
            </a:r>
            <a:endParaRPr lang="fr-FR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/>
              <a:t>R2 = 0.81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/>
              <a:t>Temps de calcul = 0.13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8467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Modèle final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DD66F-FE43-3B42-8811-64B0760BF2AC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CONSOMMATION ÉNERGÉTIQUE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C5117D0-E47B-F443-92E3-9E2A57973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7"/>
          <a:stretch/>
        </p:blipFill>
        <p:spPr>
          <a:xfrm>
            <a:off x="179070" y="36830"/>
            <a:ext cx="6277028" cy="6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5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66066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500" dirty="0"/>
              <a:t>Prédiction Des </a:t>
            </a:r>
            <a:br>
              <a:rPr lang="fr-FR" sz="3500" dirty="0"/>
            </a:br>
            <a:r>
              <a:rPr lang="fr-FR" sz="3500" dirty="0"/>
              <a:t>émissions DE CO2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099947" cy="36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Comparaison des performances des algorithmes test 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Choix de l’algorithme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Choix des features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Validation du modèle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486399" y="671107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Marc-Olivier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Jodoin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Content Placeholder 5" descr="A sunset over 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75EEA8FD-9DF8-9C49-9C62-5F1B31F667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25820" t="526" r="19407" b="-175"/>
          <a:stretch/>
        </p:blipFill>
        <p:spPr>
          <a:xfrm>
            <a:off x="23173" y="24136"/>
            <a:ext cx="6689872" cy="685621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-4232" y="-7860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FD428-026C-EF4F-A9E1-BB7F98F68CD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ÉMISSIONS CO2</a:t>
            </a:r>
          </a:p>
        </p:txBody>
      </p:sp>
    </p:spTree>
    <p:extLst>
      <p:ext uri="{BB962C8B-B14F-4D97-AF65-F5344CB8AC3E}">
        <p14:creationId xmlns:p14="http://schemas.microsoft.com/office/powerpoint/2010/main" val="2760817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ÉMISSIONS CO2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DE 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Comparaison des performances des algorithmes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4810464-40C9-814E-B3E0-A5AA3B48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8" y="437019"/>
            <a:ext cx="6571591" cy="604946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DA19A0E-2D2C-A742-A42A-F00EA5450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9"/>
          <a:stretch/>
        </p:blipFill>
        <p:spPr>
          <a:xfrm>
            <a:off x="67900" y="1247701"/>
            <a:ext cx="6629111" cy="5215032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1F4CFE2-94A3-DE4F-93F1-30DCA96BE2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1" b="49402"/>
          <a:stretch/>
        </p:blipFill>
        <p:spPr>
          <a:xfrm>
            <a:off x="67900" y="1247701"/>
            <a:ext cx="6554266" cy="2596935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67CE1D76-0B34-6F47-A1B1-75BBC636E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9619"/>
          <a:stretch/>
        </p:blipFill>
        <p:spPr>
          <a:xfrm>
            <a:off x="60959" y="3855218"/>
            <a:ext cx="6624248" cy="2726335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44AB87AB-D1C6-E046-AA34-997108363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8" y="1139214"/>
            <a:ext cx="6630578" cy="54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092466"/>
            <a:ext cx="47850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L’algorithme </a:t>
            </a:r>
            <a:r>
              <a:rPr lang="fr-FR" dirty="0" err="1"/>
              <a:t>Random</a:t>
            </a:r>
            <a:r>
              <a:rPr lang="fr-FR" dirty="0"/>
              <a:t> Forest </a:t>
            </a:r>
            <a:r>
              <a:rPr lang="fr-FR" dirty="0" err="1"/>
              <a:t>Regressor</a:t>
            </a:r>
            <a:r>
              <a:rPr lang="fr-FR" dirty="0"/>
              <a:t> est le meilleur des 5.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dirty="0"/>
              <a:t>Il explique 67% de variabilité en plus que la </a:t>
            </a:r>
            <a:r>
              <a:rPr lang="fr-FR" dirty="0" err="1"/>
              <a:t>baseline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dirty="0"/>
              <a:t>Il présente une erreur inférieure de 0.65 (-45%) à celle de la </a:t>
            </a:r>
            <a:r>
              <a:rPr lang="fr-FR" dirty="0" err="1"/>
              <a:t>baseline</a:t>
            </a:r>
            <a:endParaRPr lang="fr-FR" dirty="0"/>
          </a:p>
        </p:txBody>
      </p:sp>
      <p:graphicFrame>
        <p:nvGraphicFramePr>
          <p:cNvPr id="16" name="Content Placeholder 19">
            <a:extLst>
              <a:ext uri="{FF2B5EF4-FFF2-40B4-BE49-F238E27FC236}">
                <a16:creationId xmlns:a16="http://schemas.microsoft.com/office/drawing/2014/main" id="{340C8D51-4F0F-9C49-B8DA-3177DB706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9189"/>
              </p:ext>
            </p:extLst>
          </p:nvPr>
        </p:nvGraphicFramePr>
        <p:xfrm>
          <a:off x="271347" y="565296"/>
          <a:ext cx="6408850" cy="59860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8177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939383">
                  <a:extLst>
                    <a:ext uri="{9D8B030D-6E8A-4147-A177-3AD203B41FA5}">
                      <a16:colId xmlns:a16="http://schemas.microsoft.com/office/drawing/2014/main" val="231179533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886655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348542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Modèle </a:t>
                      </a:r>
                      <a:endPara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Standardisation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RMSE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de </a:t>
                      </a:r>
                      <a:r>
                        <a:rPr lang="en-US" sz="18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calcul</a:t>
                      </a:r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(s)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09338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Random Forest Regressor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Non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0.83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0.68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534311">
                <a:tc vMerge="1">
                  <a:txBody>
                    <a:bodyPr/>
                    <a:lstStyle/>
                    <a:p>
                      <a:pPr algn="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Oui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0.83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0.68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0.35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75978"/>
                  </a:ext>
                </a:extLst>
              </a:tr>
              <a:tr h="534311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KNR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Non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1.12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0.40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36317"/>
                  </a:ext>
                </a:extLst>
              </a:tr>
              <a:tr h="534311">
                <a:tc vMerge="1">
                  <a:txBody>
                    <a:bodyPr/>
                    <a:lstStyle/>
                    <a:p>
                      <a:pPr algn="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Oui 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1.12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0.40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0.38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55879"/>
                  </a:ext>
                </a:extLst>
              </a:tr>
              <a:tr h="534311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600" b="1" dirty="0" err="1">
                          <a:effectLst/>
                        </a:rPr>
                        <a:t>ElasticNet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Non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1.15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0.38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77140"/>
                  </a:ext>
                </a:extLst>
              </a:tr>
              <a:tr h="534311">
                <a:tc vMerge="1">
                  <a:txBody>
                    <a:bodyPr/>
                    <a:lstStyle/>
                    <a:p>
                      <a:pPr algn="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Oui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1.15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0.38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0.45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11536"/>
                  </a:ext>
                </a:extLst>
              </a:tr>
              <a:tr h="534311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SVR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Non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1.24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0.27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20164"/>
                  </a:ext>
                </a:extLst>
              </a:tr>
              <a:tr h="534311">
                <a:tc vMerge="1">
                  <a:txBody>
                    <a:bodyPr/>
                    <a:lstStyle/>
                    <a:p>
                      <a:pPr algn="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Oui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1.24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0.27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0.42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534311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Baseline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Non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1.45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534311">
                <a:tc vMerge="1">
                  <a:txBody>
                    <a:bodyPr/>
                    <a:lstStyle/>
                    <a:p>
                      <a:pPr algn="r" fontAlgn="ctr"/>
                      <a:endParaRPr lang="en-US" sz="16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600" dirty="0">
                          <a:effectLst/>
                        </a:rPr>
                        <a:t>Oui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1.45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600" dirty="0">
                          <a:effectLst/>
                        </a:rPr>
                        <a:t>0.57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6289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39C8CEE-CB94-8A4B-9133-E5942786144D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ÉMISSIONS CO2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54908-3C6D-6E4D-B3D2-4F950530871C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0513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DE 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Décision</a:t>
            </a:r>
          </a:p>
        </p:txBody>
      </p:sp>
    </p:spTree>
    <p:extLst>
      <p:ext uri="{BB962C8B-B14F-4D97-AF65-F5344CB8AC3E}">
        <p14:creationId xmlns:p14="http://schemas.microsoft.com/office/powerpoint/2010/main" val="3521251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B402A6-4AEC-5C47-B5E7-55BB8A5A68A6}"/>
              </a:ext>
            </a:extLst>
          </p:cNvPr>
          <p:cNvSpPr txBox="1">
            <a:spLocks/>
          </p:cNvSpPr>
          <p:nvPr/>
        </p:nvSpPr>
        <p:spPr>
          <a:xfrm>
            <a:off x="7161865" y="2727254"/>
            <a:ext cx="4619318" cy="31056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fr-FR" sz="2500" cap="none" dirty="0">
                <a:solidFill>
                  <a:schemeClr val="tx2"/>
                </a:solidFill>
              </a:rPr>
              <a:t>Les features initiales associées aux features sur les types d’utilisation donnent les meilleurs résultats: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500" cap="none" dirty="0">
                <a:solidFill>
                  <a:schemeClr val="tx2"/>
                </a:solidFill>
              </a:rPr>
              <a:t>RMSE : -14%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500" cap="none" dirty="0">
                <a:solidFill>
                  <a:schemeClr val="tx2"/>
                </a:solidFill>
              </a:rPr>
              <a:t>R2 : +5%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fr-FR" sz="2500" cap="none" dirty="0">
                <a:solidFill>
                  <a:schemeClr val="tx2"/>
                </a:solidFill>
              </a:rPr>
              <a:t>mais le temps de calcul est significativement plus long.</a:t>
            </a:r>
            <a:endParaRPr lang="fr-FR" sz="2100" cap="none" dirty="0">
              <a:solidFill>
                <a:schemeClr val="tx2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B5E72A-E241-9349-A4A0-E1ABD0BB3BA7}"/>
              </a:ext>
            </a:extLst>
          </p:cNvPr>
          <p:cNvSpPr txBox="1">
            <a:spLocks/>
          </p:cNvSpPr>
          <p:nvPr/>
        </p:nvSpPr>
        <p:spPr>
          <a:xfrm>
            <a:off x="7161865" y="905458"/>
            <a:ext cx="4619318" cy="17324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CHOIX DES FEATURES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TEST AJOUT DE FEATURES</a:t>
            </a:r>
          </a:p>
        </p:txBody>
      </p:sp>
      <p:graphicFrame>
        <p:nvGraphicFramePr>
          <p:cNvPr id="8" name="Content Placeholder 19">
            <a:extLst>
              <a:ext uri="{FF2B5EF4-FFF2-40B4-BE49-F238E27FC236}">
                <a16:creationId xmlns:a16="http://schemas.microsoft.com/office/drawing/2014/main" id="{0419AD75-28E3-CB44-AE70-135138B181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739408"/>
              </p:ext>
            </p:extLst>
          </p:nvPr>
        </p:nvGraphicFramePr>
        <p:xfrm>
          <a:off x="403526" y="1688550"/>
          <a:ext cx="6500194" cy="4210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261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726200">
                  <a:extLst>
                    <a:ext uri="{9D8B030D-6E8A-4147-A177-3AD203B41FA5}">
                      <a16:colId xmlns:a16="http://schemas.microsoft.com/office/drawing/2014/main" val="2311795338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594398696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703943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819201">
                  <a:extLst>
                    <a:ext uri="{9D8B030D-6E8A-4147-A177-3AD203B41FA5}">
                      <a16:colId xmlns:a16="http://schemas.microsoft.com/office/drawing/2014/main" val="654598089"/>
                    </a:ext>
                  </a:extLst>
                </a:gridCol>
                <a:gridCol w="823090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37332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Features</a:t>
                      </a:r>
                      <a:endParaRPr lang="fr-F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8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RMSE</a:t>
                      </a:r>
                    </a:p>
                  </a:txBody>
                  <a:tcPr marL="244409" marR="146645" marT="146645" marB="146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R2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Ajusté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de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calcul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(s)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Description</a:t>
                      </a:r>
                      <a:endParaRPr lang="fr-FR" sz="1800" b="1" dirty="0"/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</a:t>
                      </a:r>
                    </a:p>
                  </a:txBody>
                  <a:tcPr marL="244409" marR="146645" marT="146645" marB="1466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0061857"/>
                  </a:ext>
                </a:extLst>
              </a:tr>
              <a:tr h="560339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1400" b="0" dirty="0">
                          <a:effectLst/>
                        </a:rPr>
                        <a:t>Types </a:t>
                      </a:r>
                      <a:r>
                        <a:rPr lang="en-US" sz="1400" b="0" dirty="0" err="1">
                          <a:effectLst/>
                        </a:rPr>
                        <a:t>d’utilisation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MQ" sz="16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70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3.21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1995"/>
                  </a:ext>
                </a:extLst>
              </a:tr>
              <a:tr h="5603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dirty="0">
                          <a:effectLst/>
                        </a:rPr>
                        <a:t>Features les plus </a:t>
                      </a:r>
                      <a:r>
                        <a:rPr lang="en-US" sz="1200" b="0" dirty="0" err="1">
                          <a:effectLst/>
                        </a:rPr>
                        <a:t>corrélées</a:t>
                      </a:r>
                      <a:endParaRPr lang="en-US" sz="12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dirty="0">
                          <a:effectLst/>
                        </a:rPr>
                        <a:t>Coeff de </a:t>
                      </a:r>
                      <a:r>
                        <a:rPr lang="en-US" sz="1400" b="0" dirty="0" err="1">
                          <a:effectLst/>
                        </a:rPr>
                        <a:t>corr</a:t>
                      </a:r>
                      <a:r>
                        <a:rPr lang="en-US" sz="1400" b="0" dirty="0">
                          <a:effectLst/>
                        </a:rPr>
                        <a:t> &gt; 20%</a:t>
                      </a:r>
                      <a:endParaRPr lang="en-MQ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0.77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0.71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336204">
                <a:tc gridSpan="2"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Type principal de </a:t>
                      </a:r>
                      <a:r>
                        <a:rPr lang="en-US" sz="1400" b="0" dirty="0" err="1">
                          <a:effectLst/>
                        </a:rPr>
                        <a:t>bâtiment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400" b="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3.51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042827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</a:rPr>
                        <a:t>Features les plus </a:t>
                      </a:r>
                      <a:r>
                        <a:rPr lang="en-US" sz="1200" b="0" dirty="0" err="1">
                          <a:effectLst/>
                        </a:rPr>
                        <a:t>corrélées</a:t>
                      </a:r>
                      <a:endParaRPr lang="en-US" sz="12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Coeff de </a:t>
                      </a:r>
                      <a:r>
                        <a:rPr lang="en-US" sz="1400" b="0" dirty="0" err="1">
                          <a:effectLst/>
                        </a:rPr>
                        <a:t>corr</a:t>
                      </a:r>
                      <a:r>
                        <a:rPr lang="en-US" sz="1400" b="0" dirty="0">
                          <a:effectLst/>
                        </a:rPr>
                        <a:t> &gt; 30%</a:t>
                      </a:r>
                      <a:endParaRPr lang="en-MQ" sz="1400" b="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0.68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951184"/>
                  </a:ext>
                </a:extLst>
              </a:tr>
              <a:tr h="336204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Features </a:t>
                      </a:r>
                      <a:r>
                        <a:rPr lang="en-US" sz="1400" b="1" dirty="0" err="1">
                          <a:effectLst/>
                        </a:rPr>
                        <a:t>initiales</a:t>
                      </a:r>
                      <a:r>
                        <a:rPr lang="en-US" sz="1400" b="1" dirty="0">
                          <a:effectLst/>
                        </a:rPr>
                        <a:t> </a:t>
                      </a:r>
                      <a:r>
                        <a:rPr lang="en-US" sz="1400" b="1" dirty="0" err="1">
                          <a:effectLst/>
                        </a:rPr>
                        <a:t>seules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200" dirty="0"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0.68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753460"/>
                  </a:ext>
                </a:extLst>
              </a:tr>
              <a:tr h="336204">
                <a:tc gridSpan="2"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Type de </a:t>
                      </a:r>
                      <a:r>
                        <a:rPr lang="en-US" sz="1400" b="0" dirty="0" err="1">
                          <a:effectLst/>
                        </a:rPr>
                        <a:t>bâtiment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0.69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1.45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918999"/>
                  </a:ext>
                </a:extLst>
              </a:tr>
              <a:tr h="336204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Avec </a:t>
                      </a:r>
                      <a:r>
                        <a:rPr lang="en-US" sz="1400" b="1" dirty="0" err="1">
                          <a:effectLst/>
                        </a:rPr>
                        <a:t>localisation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Q" sz="12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3.87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4352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4016CE9-0009-3A42-B692-B9DF812AA251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ÉMISSIONS CO2</a:t>
            </a:r>
          </a:p>
        </p:txBody>
      </p:sp>
    </p:spTree>
    <p:extLst>
      <p:ext uri="{BB962C8B-B14F-4D97-AF65-F5344CB8AC3E}">
        <p14:creationId xmlns:p14="http://schemas.microsoft.com/office/powerpoint/2010/main" val="2758730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B402A6-4AEC-5C47-B5E7-55BB8A5A68A6}"/>
              </a:ext>
            </a:extLst>
          </p:cNvPr>
          <p:cNvSpPr txBox="1">
            <a:spLocks/>
          </p:cNvSpPr>
          <p:nvPr/>
        </p:nvSpPr>
        <p:spPr>
          <a:xfrm>
            <a:off x="7161865" y="3428107"/>
            <a:ext cx="4619318" cy="12859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914400" lvl="1" indent="-457200">
              <a:buFont typeface=".Apple Color Emoji UI"/>
              <a:buChar char="🔴"/>
            </a:pPr>
            <a:r>
              <a:rPr lang="fr-FR" sz="2000" dirty="0"/>
              <a:t>Résultats peu concluants</a:t>
            </a:r>
            <a:endParaRPr lang="fr-FR" sz="2000" cap="none" dirty="0">
              <a:solidFill>
                <a:schemeClr val="tx2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B5E72A-E241-9349-A4A0-E1ABD0BB3BA7}"/>
              </a:ext>
            </a:extLst>
          </p:cNvPr>
          <p:cNvSpPr txBox="1">
            <a:spLocks/>
          </p:cNvSpPr>
          <p:nvPr/>
        </p:nvSpPr>
        <p:spPr>
          <a:xfrm>
            <a:off x="7161864" y="820800"/>
            <a:ext cx="4851065" cy="24437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EXPLORATION DES PARAMÈTRES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MAX_DEPTH &amp; MAX_SAMPLES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C0BE5-D31A-6A43-A208-F647E144E94D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ÉMISSIONS CO2</a:t>
            </a:r>
          </a:p>
        </p:txBody>
      </p:sp>
      <p:graphicFrame>
        <p:nvGraphicFramePr>
          <p:cNvPr id="12" name="Content Placeholder 19">
            <a:extLst>
              <a:ext uri="{FF2B5EF4-FFF2-40B4-BE49-F238E27FC236}">
                <a16:creationId xmlns:a16="http://schemas.microsoft.com/office/drawing/2014/main" id="{860A202A-4C80-5343-B4E0-8AEC5C28F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5317205"/>
              </p:ext>
            </p:extLst>
          </p:nvPr>
        </p:nvGraphicFramePr>
        <p:xfrm>
          <a:off x="410818" y="2180783"/>
          <a:ext cx="6354242" cy="25332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53525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095078">
                  <a:extLst>
                    <a:ext uri="{9D8B030D-6E8A-4147-A177-3AD203B41FA5}">
                      <a16:colId xmlns:a16="http://schemas.microsoft.com/office/drawing/2014/main" val="2594398696"/>
                    </a:ext>
                  </a:extLst>
                </a:gridCol>
                <a:gridCol w="903889">
                  <a:extLst>
                    <a:ext uri="{9D8B030D-6E8A-4147-A177-3AD203B41FA5}">
                      <a16:colId xmlns:a16="http://schemas.microsoft.com/office/drawing/2014/main" val="1753697904"/>
                    </a:ext>
                  </a:extLst>
                </a:gridCol>
                <a:gridCol w="983862">
                  <a:extLst>
                    <a:ext uri="{9D8B030D-6E8A-4147-A177-3AD203B41FA5}">
                      <a16:colId xmlns:a16="http://schemas.microsoft.com/office/drawing/2014/main" val="3636815949"/>
                    </a:ext>
                  </a:extLst>
                </a:gridCol>
                <a:gridCol w="804894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743570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869424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373328">
                <a:tc>
                  <a:txBody>
                    <a:bodyPr/>
                    <a:lstStyle/>
                    <a:p>
                      <a:pPr algn="ctr" fontAlgn="ctr"/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Paramètre fixe</a:t>
                      </a:r>
                      <a:endParaRPr lang="fr-F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Paramètres modifiés</a:t>
                      </a:r>
                      <a:endParaRPr lang="fr-FR" dirty="0"/>
                    </a:p>
                  </a:txBody>
                  <a:tcPr marL="244409" marR="146645" marT="146645" marB="14664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RMSE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R2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de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calcul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(s)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n_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estimators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Max_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depth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Max_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samples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0061857"/>
                  </a:ext>
                </a:extLst>
              </a:tr>
              <a:tr h="5603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dirty="0">
                          <a:effectLst/>
                        </a:rPr>
                        <a:t>Algo initial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700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3,21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1995"/>
                  </a:ext>
                </a:extLst>
              </a:tr>
              <a:tr h="654846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noProof="0" dirty="0" err="1">
                          <a:effectLst/>
                        </a:rPr>
                        <a:t>Algo</a:t>
                      </a:r>
                      <a:r>
                        <a:rPr lang="fr-FR" sz="1400" b="0" noProof="0" dirty="0">
                          <a:effectLst/>
                        </a:rPr>
                        <a:t> modifié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700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80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90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0.81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0.06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6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40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66066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500" dirty="0"/>
              <a:t>ENERGY STAR SCORE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099947" cy="3122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Indication de la performance énergétique d'un bâtiment donné par rapport aux autres bâtiments à travers le pays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Calculé à partir de la consommation énergétique effective et de la consommation énergétique prévisionnelle de chaque bâtiment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486399" y="671107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Marc-Olivier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Jodoin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0" y="-13934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FD428-026C-EF4F-A9E1-BB7F98F68CD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CADRE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CC00415A-B9CF-2B48-9D5C-C73F6C1FC8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31493" y="17346"/>
            <a:ext cx="6651625" cy="6812371"/>
          </a:xfr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919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2997844"/>
            <a:ext cx="4785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Utilisation des données 2016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Le modèle donne les résultats suivants 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/>
              <a:t>RMSE = 0.61, soit 1,84 </a:t>
            </a:r>
            <a:r>
              <a:rPr lang="fr-FR" dirty="0" err="1"/>
              <a:t>t</a:t>
            </a:r>
            <a:r>
              <a:rPr lang="fr-FR" dirty="0"/>
              <a:t> pour des données sur </a:t>
            </a:r>
            <a:r>
              <a:rPr lang="en-MQ" dirty="0"/>
              <a:t>~</a:t>
            </a:r>
            <a:r>
              <a:rPr lang="fr-FR" dirty="0"/>
              <a:t>[1;22000] </a:t>
            </a:r>
            <a:r>
              <a:rPr lang="fr-FR" dirty="0" err="1"/>
              <a:t>t</a:t>
            </a:r>
            <a:endParaRPr lang="fr-FR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/>
              <a:t>R2 = 0.83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/>
              <a:t>Temps de calcul = 0.15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8467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Modèle final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DD66F-FE43-3B42-8811-64B0760BF2AC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ÉMISSIONS CO2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D665E7A-61A4-4D4A-845A-536DF2A5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79117"/>
            <a:ext cx="6005937" cy="66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05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099947" cy="36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Calculé à partir de la consommation énergétique effective :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Ne peut être utilisé qu’avec les données de l’année N+1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On ne possède que les données 2015 et 2016 :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Assemblage d’un nouveau jeu de données : ENERGY STAR Score 2015 + </a:t>
            </a:r>
            <a:r>
              <a:rPr lang="fr-FR" dirty="0" err="1"/>
              <a:t>features</a:t>
            </a:r>
            <a:r>
              <a:rPr lang="fr-FR" dirty="0"/>
              <a:t> sélectionnées 2016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Cross-validation sur l’ensemble du nouveau jeu de données pour maximiser l’utilisation des données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486399" y="671107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Marc-Olivier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Jodoin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0" y="-13934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FD428-026C-EF4F-A9E1-BB7F98F68CD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ÉMISSIONS CO2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CC00415A-B9CF-2B48-9D5C-C73F6C1FC8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31493" y="17346"/>
            <a:ext cx="6651625" cy="6812371"/>
          </a:xfrm>
          <a:solidFill>
            <a:schemeClr val="tx1"/>
          </a:solidFill>
          <a:ln>
            <a:noFill/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D6D323D-526B-B046-B636-86980B961FDB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8467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ENERGY STAR SCORE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Démarche</a:t>
            </a:r>
          </a:p>
        </p:txBody>
      </p:sp>
    </p:spTree>
    <p:extLst>
      <p:ext uri="{BB962C8B-B14F-4D97-AF65-F5344CB8AC3E}">
        <p14:creationId xmlns:p14="http://schemas.microsoft.com/office/powerpoint/2010/main" val="808504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416205" cy="36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Comparaison du modèle initial et d’un modèle entraîné sur le jeu de données 2016 + </a:t>
            </a:r>
            <a:r>
              <a:rPr lang="fr-FR" dirty="0" err="1"/>
              <a:t>Energy</a:t>
            </a:r>
            <a:r>
              <a:rPr lang="fr-FR" dirty="0"/>
              <a:t> Star Score 2015: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sur 5 </a:t>
            </a:r>
            <a:r>
              <a:rPr lang="fr-FR" dirty="0" err="1"/>
              <a:t>folds</a:t>
            </a:r>
            <a:endParaRPr lang="fr-FR" dirty="0"/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Avec 5 </a:t>
            </a:r>
            <a:r>
              <a:rPr lang="fr-FR" dirty="0" err="1"/>
              <a:t>repeats</a:t>
            </a:r>
            <a:r>
              <a:rPr lang="fr-FR" dirty="0"/>
              <a:t> pour plus de robustesse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À chaque </a:t>
            </a:r>
            <a:r>
              <a:rPr lang="fr-FR" dirty="0" err="1"/>
              <a:t>fold</a:t>
            </a:r>
            <a:r>
              <a:rPr lang="fr-FR" dirty="0"/>
              <a:t> :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Prédiction sur les </a:t>
            </a:r>
            <a:r>
              <a:rPr lang="fr-FR" dirty="0">
                <a:solidFill>
                  <a:schemeClr val="accent3"/>
                </a:solidFill>
              </a:rPr>
              <a:t>données « test »</a:t>
            </a:r>
            <a:r>
              <a:rPr lang="fr-FR" dirty="0"/>
              <a:t> par le modèle initial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Entraînement sur les </a:t>
            </a:r>
            <a:r>
              <a:rPr lang="fr-FR" dirty="0">
                <a:solidFill>
                  <a:schemeClr val="accent2"/>
                </a:solidFill>
              </a:rPr>
              <a:t>données « train »</a:t>
            </a:r>
            <a:r>
              <a:rPr lang="fr-FR" dirty="0"/>
              <a:t> du nouveau modèle, puis prédiction sur les </a:t>
            </a:r>
            <a:r>
              <a:rPr lang="fr-FR" dirty="0">
                <a:solidFill>
                  <a:schemeClr val="accent3"/>
                </a:solidFill>
              </a:rPr>
              <a:t>données « test »</a:t>
            </a:r>
            <a:r>
              <a:rPr lang="fr-FR" dirty="0"/>
              <a:t> par ce nouveau modèle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486399" y="671107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Marc-Olivier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Jodoin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0" y="-13934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FD428-026C-EF4F-A9E1-BB7F98F68CD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ÉMISSIONS CO2</a:t>
            </a:r>
          </a:p>
        </p:txBody>
      </p:sp>
      <p:graphicFrame>
        <p:nvGraphicFramePr>
          <p:cNvPr id="14" name="Content Placeholder 19">
            <a:extLst>
              <a:ext uri="{FF2B5EF4-FFF2-40B4-BE49-F238E27FC236}">
                <a16:creationId xmlns:a16="http://schemas.microsoft.com/office/drawing/2014/main" id="{100B24C4-36A6-DA4A-86AA-7EDAA6F882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284132"/>
              </p:ext>
            </p:extLst>
          </p:nvPr>
        </p:nvGraphicFramePr>
        <p:xfrm>
          <a:off x="0" y="1815810"/>
          <a:ext cx="6354243" cy="23659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82827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358815">
                  <a:extLst>
                    <a:ext uri="{9D8B030D-6E8A-4147-A177-3AD203B41FA5}">
                      <a16:colId xmlns:a16="http://schemas.microsoft.com/office/drawing/2014/main" val="2594398696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1753697904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3636815949"/>
                    </a:ext>
                  </a:extLst>
                </a:gridCol>
                <a:gridCol w="1006940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937609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946654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362285">
                <a:tc gridSpan="7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noProof="0" dirty="0" err="1">
                          <a:solidFill>
                            <a:schemeClr val="accent1"/>
                          </a:solidFill>
                          <a:effectLst/>
                        </a:rPr>
                        <a:t>KFold</a:t>
                      </a:r>
                      <a:endParaRPr lang="fr-FR" sz="1600" b="1" noProof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0061857"/>
                  </a:ext>
                </a:extLst>
              </a:tr>
              <a:tr h="231901">
                <a:tc rowSpan="5">
                  <a:txBody>
                    <a:bodyPr/>
                    <a:lstStyle/>
                    <a:p>
                      <a:pPr algn="r" fontAlgn="ctr"/>
                      <a:r>
                        <a:rPr lang="en-US" sz="1800" b="0" dirty="0">
                          <a:solidFill>
                            <a:schemeClr val="accent1"/>
                          </a:solidFill>
                          <a:effectLst/>
                        </a:rPr>
                        <a:t>CV Iteration</a:t>
                      </a:r>
                      <a:endParaRPr lang="fr-FR" sz="1800" b="0" noProof="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solidFill>
                            <a:schemeClr val="accent1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8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1995"/>
                  </a:ext>
                </a:extLst>
              </a:tr>
              <a:tr h="231901">
                <a:tc vMerge="1"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0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63390"/>
                  </a:ext>
                </a:extLst>
              </a:tr>
              <a:tr h="231901">
                <a:tc vMerge="1">
                  <a:txBody>
                    <a:bodyPr/>
                    <a:lstStyle/>
                    <a:p>
                      <a:pPr algn="r" fontAlgn="ctr"/>
                      <a:endParaRPr lang="fr-FR" sz="1400" b="0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solidFill>
                            <a:schemeClr val="accent1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22156"/>
                  </a:ext>
                </a:extLst>
              </a:tr>
              <a:tr h="231901">
                <a:tc vMerge="1">
                  <a:txBody>
                    <a:bodyPr/>
                    <a:lstStyle/>
                    <a:p>
                      <a:pPr algn="r" fontAlgn="ctr"/>
                      <a:endParaRPr lang="fr-FR" sz="1400" b="0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solidFill>
                            <a:schemeClr val="accent1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875808"/>
                  </a:ext>
                </a:extLst>
              </a:tr>
              <a:tr h="231901">
                <a:tc vMerge="1">
                  <a:txBody>
                    <a:bodyPr/>
                    <a:lstStyle/>
                    <a:p>
                      <a:pPr algn="r" fontAlgn="ctr"/>
                      <a:endParaRPr lang="fr-FR" sz="1400" b="0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solidFill>
                            <a:schemeClr val="accent1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6683"/>
                  </a:ext>
                </a:extLst>
              </a:tr>
            </a:tbl>
          </a:graphicData>
        </a:graphic>
      </p:graphicFrame>
      <p:pic>
        <p:nvPicPr>
          <p:cNvPr id="6" name="Graphic 5" descr="Line arrow Rotate right">
            <a:extLst>
              <a:ext uri="{FF2B5EF4-FFF2-40B4-BE49-F238E27FC236}">
                <a16:creationId xmlns:a16="http://schemas.microsoft.com/office/drawing/2014/main" id="{779F12CD-BCB6-4C4E-ADF2-66D681456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6690" y="447889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F5874-9D80-8945-B7B6-9B2BBFF6C545}"/>
              </a:ext>
            </a:extLst>
          </p:cNvPr>
          <p:cNvSpPr txBox="1"/>
          <p:nvPr/>
        </p:nvSpPr>
        <p:spPr>
          <a:xfrm>
            <a:off x="2917026" y="5380512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5 fois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05A566-FD1D-864A-AC54-0A928115FDA7}"/>
              </a:ext>
            </a:extLst>
          </p:cNvPr>
          <p:cNvSpPr txBox="1"/>
          <p:nvPr/>
        </p:nvSpPr>
        <p:spPr>
          <a:xfrm>
            <a:off x="1869620" y="5749844"/>
            <a:ext cx="300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Avec différents </a:t>
            </a:r>
            <a:r>
              <a:rPr lang="fr-FR" dirty="0" err="1">
                <a:solidFill>
                  <a:schemeClr val="accent1"/>
                </a:solidFill>
              </a:rPr>
              <a:t>splits</a:t>
            </a:r>
            <a:r>
              <a:rPr lang="fr-FR" dirty="0">
                <a:solidFill>
                  <a:schemeClr val="accent1"/>
                </a:solidFill>
              </a:rPr>
              <a:t> à chaque répétition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FCA4F35-0ECA-714D-B009-A00E46614B9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8467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ENERGY STAR SCORE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3054472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245336" y="2841605"/>
            <a:ext cx="4695486" cy="2074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sz="2400" dirty="0"/>
              <a:t>L’ajout de l’ENERGY STAR Score a un effet légèrement péjoratif sur le modèle. 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486399" y="671107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Marc-Olivier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Jodoin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FD428-026C-EF4F-A9E1-BB7F98F68CD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 - PRÉDICTION ÉMISSIONS CO2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00D79FA-85FA-9B4E-88B8-920EC915562D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8819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900" dirty="0"/>
              <a:t>ENERGY</a:t>
            </a:r>
            <a:r>
              <a:rPr lang="fr-FR" dirty="0"/>
              <a:t> STAR SCORE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br>
              <a:rPr lang="fr-FR" dirty="0"/>
            </a:br>
            <a:r>
              <a:rPr lang="fr-FR" sz="3400" dirty="0">
                <a:solidFill>
                  <a:schemeClr val="accent1"/>
                </a:solidFill>
              </a:rPr>
              <a:t>comparaison DES PERFORMANCES</a:t>
            </a:r>
            <a:endParaRPr lang="fr-FR" dirty="0">
              <a:solidFill>
                <a:schemeClr val="accent1"/>
              </a:solidFill>
            </a:endParaRPr>
          </a:p>
        </p:txBody>
      </p:sp>
      <p:graphicFrame>
        <p:nvGraphicFramePr>
          <p:cNvPr id="19" name="Content Placeholder 19">
            <a:extLst>
              <a:ext uri="{FF2B5EF4-FFF2-40B4-BE49-F238E27FC236}">
                <a16:creationId xmlns:a16="http://schemas.microsoft.com/office/drawing/2014/main" id="{E716DDB1-8F71-F845-88A1-C90E620E6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6585941"/>
              </p:ext>
            </p:extLst>
          </p:nvPr>
        </p:nvGraphicFramePr>
        <p:xfrm>
          <a:off x="251178" y="2511706"/>
          <a:ext cx="6377568" cy="2403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1151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937550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894961">
                  <a:extLst>
                    <a:ext uri="{9D8B030D-6E8A-4147-A177-3AD203B41FA5}">
                      <a16:colId xmlns:a16="http://schemas.microsoft.com/office/drawing/2014/main" val="2319497951"/>
                    </a:ext>
                  </a:extLst>
                </a:gridCol>
                <a:gridCol w="1107573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RMSE</a:t>
                      </a:r>
                    </a:p>
                    <a:p>
                      <a:pPr algn="ctr"/>
                      <a:r>
                        <a:rPr lang="fr-FR" dirty="0"/>
                        <a:t>(</a:t>
                      </a:r>
                      <a:r>
                        <a:rPr lang="fr-FR" dirty="0" err="1"/>
                        <a:t>mean</a:t>
                      </a:r>
                      <a:r>
                        <a:rPr lang="fr-FR" dirty="0"/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R2</a:t>
                      </a:r>
                    </a:p>
                    <a:p>
                      <a:pPr algn="ctr"/>
                      <a:r>
                        <a:rPr lang="fr-FR" dirty="0"/>
                        <a:t>(</a:t>
                      </a:r>
                      <a:r>
                        <a:rPr lang="fr-FR" dirty="0" err="1"/>
                        <a:t>mean</a:t>
                      </a:r>
                      <a:r>
                        <a:rPr lang="fr-FR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R2 Ajusté</a:t>
                      </a:r>
                    </a:p>
                    <a:p>
                      <a:pPr algn="ctr"/>
                      <a:r>
                        <a:rPr lang="fr-FR" dirty="0"/>
                        <a:t>(</a:t>
                      </a:r>
                      <a:r>
                        <a:rPr lang="fr-FR" dirty="0" err="1"/>
                        <a:t>mean</a:t>
                      </a:r>
                      <a:r>
                        <a:rPr lang="fr-FR" dirty="0"/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Temps de calcul </a:t>
                      </a:r>
                    </a:p>
                    <a:p>
                      <a:pPr algn="ctr"/>
                      <a:r>
                        <a:rPr lang="fr-FR" dirty="0"/>
                        <a:t>(</a:t>
                      </a:r>
                      <a:r>
                        <a:rPr lang="fr-FR" dirty="0" err="1"/>
                        <a:t>mean</a:t>
                      </a:r>
                      <a:r>
                        <a:rPr lang="fr-FR" dirty="0"/>
                        <a:t>) (s)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061857"/>
                  </a:ext>
                </a:extLst>
              </a:tr>
              <a:tr h="5603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dirty="0">
                          <a:effectLst/>
                        </a:rPr>
                        <a:t>Modèle initial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effectLst/>
                        </a:rPr>
                        <a:t>0.53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effectLst/>
                        </a:rPr>
                        <a:t>0.86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effectLst/>
                        </a:rPr>
                        <a:t>0.06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1995"/>
                  </a:ext>
                </a:extLst>
              </a:tr>
              <a:tr h="654846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noProof="0" dirty="0">
                          <a:effectLst/>
                        </a:rPr>
                        <a:t>Modèle avec ENERGY STAR Score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effectLst/>
                        </a:rPr>
                        <a:t>0.53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effectLst/>
                        </a:rPr>
                        <a:t>0.79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effectLst/>
                        </a:rPr>
                        <a:t>0.08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6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990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84A9-2FDF-CC4E-BDED-57C121FC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074333"/>
            <a:ext cx="4240530" cy="1371600"/>
          </a:xfrm>
        </p:spPr>
        <p:txBody>
          <a:bodyPr>
            <a:normAutofit/>
          </a:bodyPr>
          <a:lstStyle/>
          <a:p>
            <a:r>
              <a:rPr lang="fr-FR" sz="3600" dirty="0"/>
              <a:t>CONCLUSIONS</a:t>
            </a:r>
            <a:endParaRPr lang="fr-F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92A2-BD82-CA4F-BEEB-B3F52FFD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0589" y="323797"/>
            <a:ext cx="7247636" cy="5443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/>
              <a:t>Performances des modèles sur jeu de données de validation :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A8A0BBF-925B-C34B-8356-832E699B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7" name="Footer Placeholder 7">
            <a:extLst>
              <a:ext uri="{FF2B5EF4-FFF2-40B4-BE49-F238E27FC236}">
                <a16:creationId xmlns:a16="http://schemas.microsoft.com/office/drawing/2014/main" id="{8F19D3D3-9BFC-B34B-9076-01D9F9F3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graphicFrame>
        <p:nvGraphicFramePr>
          <p:cNvPr id="16" name="Content Placeholder 19">
            <a:extLst>
              <a:ext uri="{FF2B5EF4-FFF2-40B4-BE49-F238E27FC236}">
                <a16:creationId xmlns:a16="http://schemas.microsoft.com/office/drawing/2014/main" id="{A5E0D42E-0A48-4442-B36E-1B8889989B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068867"/>
              </p:ext>
            </p:extLst>
          </p:nvPr>
        </p:nvGraphicFramePr>
        <p:xfrm>
          <a:off x="4720589" y="883091"/>
          <a:ext cx="7266997" cy="16648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465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558977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1409076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764294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RMSE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R2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de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calcul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(s)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299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dirty="0">
                          <a:effectLst/>
                        </a:rPr>
                        <a:t>Modèle </a:t>
                      </a:r>
                      <a:r>
                        <a:rPr lang="en-US" sz="1400" b="0" dirty="0" err="1">
                          <a:effectLst/>
                        </a:rPr>
                        <a:t>Prédiction</a:t>
                      </a:r>
                      <a:r>
                        <a:rPr lang="en-US" sz="1400" b="0" dirty="0">
                          <a:effectLst/>
                        </a:rPr>
                        <a:t> de la </a:t>
                      </a:r>
                      <a:r>
                        <a:rPr lang="en-US" sz="1400" b="0" dirty="0" err="1">
                          <a:effectLst/>
                        </a:rPr>
                        <a:t>consommation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énergétique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0.56 =&gt; 1, 75 kBtu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400" b="0" dirty="0">
                          <a:effectLst/>
                        </a:rPr>
                        <a:t>[60 000</a:t>
                      </a:r>
                      <a:r>
                        <a:rPr lang="en-MQ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;485000</a:t>
                      </a:r>
                      <a:r>
                        <a:rPr lang="en-MQ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MQ" sz="1400" b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0.81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0.13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1995"/>
                  </a:ext>
                </a:extLst>
              </a:tr>
              <a:tr h="502430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noProof="0" dirty="0">
                          <a:effectLst/>
                        </a:rPr>
                        <a:t>Modèle Prédiction des émissions carbone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0.61 =&gt; 1,84 t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400" b="0" dirty="0">
                          <a:effectLst/>
                        </a:rPr>
                        <a:t>[1</a:t>
                      </a:r>
                      <a:r>
                        <a:rPr lang="en-MQ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;22000</a:t>
                      </a:r>
                      <a:r>
                        <a:rPr lang="en-MQ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MQ" sz="1400" b="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0.83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0.15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63390"/>
                  </a:ext>
                </a:extLst>
              </a:tr>
            </a:tbl>
          </a:graphicData>
        </a:graphic>
      </p:graphicFrame>
      <p:graphicFrame>
        <p:nvGraphicFramePr>
          <p:cNvPr id="18" name="Content Placeholder 19">
            <a:extLst>
              <a:ext uri="{FF2B5EF4-FFF2-40B4-BE49-F238E27FC236}">
                <a16:creationId xmlns:a16="http://schemas.microsoft.com/office/drawing/2014/main" id="{0F99C874-8AF6-884A-990F-7F01B85192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0683164"/>
              </p:ext>
            </p:extLst>
          </p:nvPr>
        </p:nvGraphicFramePr>
        <p:xfrm>
          <a:off x="4720589" y="4025913"/>
          <a:ext cx="7266997" cy="21525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964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543017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1379095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795245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RMSE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(mean)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R2 /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R2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Ajusté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(mean)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de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calcul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(s)</a:t>
                      </a:r>
                    </a:p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(mean)</a:t>
                      </a: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299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dirty="0">
                          <a:effectLst/>
                        </a:rPr>
                        <a:t>Modèle </a:t>
                      </a:r>
                      <a:r>
                        <a:rPr lang="en-US" sz="1400" b="0" dirty="0" err="1">
                          <a:effectLst/>
                        </a:rPr>
                        <a:t>Prédiction</a:t>
                      </a:r>
                      <a:r>
                        <a:rPr lang="en-US" sz="1400" b="0" dirty="0">
                          <a:effectLst/>
                        </a:rPr>
                        <a:t> des </a:t>
                      </a:r>
                      <a:r>
                        <a:rPr lang="en-US" sz="1400" b="0" dirty="0" err="1">
                          <a:effectLst/>
                        </a:rPr>
                        <a:t>émissions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carbone</a:t>
                      </a:r>
                      <a:r>
                        <a:rPr lang="en-US" sz="1400" b="0" dirty="0">
                          <a:effectLst/>
                        </a:rPr>
                        <a:t> initial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0.53 =&gt; 1,70 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0.86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0.06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1995"/>
                  </a:ext>
                </a:extLst>
              </a:tr>
              <a:tr h="502430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noProof="0" dirty="0">
                          <a:effectLst/>
                        </a:rPr>
                        <a:t>Modèle Prédiction des émissions carbone avec ENERGY STAR score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0.53 =&gt; 1,70 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0.79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0.08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6339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B65D1D0-FF5F-FB4F-8399-2DB8F9E7251B}"/>
              </a:ext>
            </a:extLst>
          </p:cNvPr>
          <p:cNvSpPr txBox="1"/>
          <p:nvPr/>
        </p:nvSpPr>
        <p:spPr>
          <a:xfrm>
            <a:off x="4720589" y="3268378"/>
            <a:ext cx="7266998" cy="650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/>
              <a:t>Performance des modèles avec et sans ENERGY STAR Score sur jeu de données test (5 </a:t>
            </a:r>
            <a:r>
              <a:rPr lang="fr-FR" b="1" dirty="0" err="1"/>
              <a:t>folds</a:t>
            </a:r>
            <a:r>
              <a:rPr lang="fr-FR" b="1" dirty="0"/>
              <a:t>, 5 </a:t>
            </a:r>
            <a:r>
              <a:rPr lang="fr-FR" b="1" dirty="0" err="1"/>
              <a:t>repeats</a:t>
            </a:r>
            <a:r>
              <a:rPr lang="fr-FR" b="1" dirty="0"/>
              <a:t>) :</a:t>
            </a:r>
          </a:p>
        </p:txBody>
      </p:sp>
      <p:pic>
        <p:nvPicPr>
          <p:cNvPr id="13" name="Graphic 12" descr="Lightbulb">
            <a:extLst>
              <a:ext uri="{FF2B5EF4-FFF2-40B4-BE49-F238E27FC236}">
                <a16:creationId xmlns:a16="http://schemas.microsoft.com/office/drawing/2014/main" id="{319DE2B7-55C9-0F43-B725-86BD1E5A0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2229" y="1494458"/>
            <a:ext cx="528610" cy="528610"/>
          </a:xfrm>
          <a:prstGeom prst="rect">
            <a:avLst/>
          </a:prstGeom>
        </p:spPr>
      </p:pic>
      <p:pic>
        <p:nvPicPr>
          <p:cNvPr id="21" name="Graphic 20" descr="Factory">
            <a:extLst>
              <a:ext uri="{FF2B5EF4-FFF2-40B4-BE49-F238E27FC236}">
                <a16:creationId xmlns:a16="http://schemas.microsoft.com/office/drawing/2014/main" id="{A9E03439-1BAC-8845-8995-8D9751D0F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935" y="2093875"/>
            <a:ext cx="529200" cy="529200"/>
          </a:xfrm>
          <a:prstGeom prst="rect">
            <a:avLst/>
          </a:prstGeom>
        </p:spPr>
      </p:pic>
      <p:pic>
        <p:nvPicPr>
          <p:cNvPr id="24" name="Graphic 23" descr="Factory">
            <a:extLst>
              <a:ext uri="{FF2B5EF4-FFF2-40B4-BE49-F238E27FC236}">
                <a16:creationId xmlns:a16="http://schemas.microsoft.com/office/drawing/2014/main" id="{C5112485-848E-8B47-A011-98A6CA2D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1022" y="5004746"/>
            <a:ext cx="529200" cy="529200"/>
          </a:xfrm>
          <a:prstGeom prst="rect">
            <a:avLst/>
          </a:prstGeom>
        </p:spPr>
      </p:pic>
      <p:pic>
        <p:nvPicPr>
          <p:cNvPr id="25" name="Graphic 24" descr="Factory">
            <a:extLst>
              <a:ext uri="{FF2B5EF4-FFF2-40B4-BE49-F238E27FC236}">
                <a16:creationId xmlns:a16="http://schemas.microsoft.com/office/drawing/2014/main" id="{2B60A025-60A6-444C-B676-167B61A0F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1022" y="5743806"/>
            <a:ext cx="529200" cy="529200"/>
          </a:xfrm>
          <a:prstGeom prst="rect">
            <a:avLst/>
          </a:prstGeom>
        </p:spPr>
      </p:pic>
      <p:pic>
        <p:nvPicPr>
          <p:cNvPr id="28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05B632FF-5423-AC44-8C38-7ADA5BB2A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337" y="5743805"/>
            <a:ext cx="449328" cy="46018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724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D55BBA-27BE-BB43-A8B1-D3857FA6A77F}"/>
              </a:ext>
            </a:extLst>
          </p:cNvPr>
          <p:cNvSpPr txBox="1"/>
          <p:nvPr/>
        </p:nvSpPr>
        <p:spPr>
          <a:xfrm>
            <a:off x="2358390" y="152019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MERCI POUR VOTRE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62E6F-6A5A-E643-8F26-A5905FC4A9C7}"/>
              </a:ext>
            </a:extLst>
          </p:cNvPr>
          <p:cNvSpPr txBox="1"/>
          <p:nvPr/>
        </p:nvSpPr>
        <p:spPr>
          <a:xfrm>
            <a:off x="2358390" y="446151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AVEZ-VOUS DES QUESTIONS ?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A92A42C0-108A-9F40-BCF7-899BC2E88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4420" y="2430780"/>
            <a:ext cx="1939290" cy="193929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F1ECCD-D1B9-2249-A1F6-41EF3C23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E3DA6CD1-143F-CB4D-8AC2-901F4BAD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305412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DONNÉES</a:t>
            </a:r>
            <a:endParaRPr lang="en-US" sz="3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20622" y="2046625"/>
            <a:ext cx="4317196" cy="428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Relevés détaillés années 2015 et 2016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3000+ bâtiments référencés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46+ indicateurs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couvrant 3 types d’informations: 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Les informations générales sur le bâtiment : nom, localisation, type d’utilisation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Les informations de consommation énergétique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Les informations d’émissions de CO2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CADRE 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graphicFrame>
        <p:nvGraphicFramePr>
          <p:cNvPr id="11" name="Content Placeholder 19">
            <a:extLst>
              <a:ext uri="{FF2B5EF4-FFF2-40B4-BE49-F238E27FC236}">
                <a16:creationId xmlns:a16="http://schemas.microsoft.com/office/drawing/2014/main" id="{3D603643-67AE-AE4D-B406-1E0EBEE616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93807766"/>
              </p:ext>
            </p:extLst>
          </p:nvPr>
        </p:nvGraphicFramePr>
        <p:xfrm>
          <a:off x="0" y="5079192"/>
          <a:ext cx="6717278" cy="179095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4231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1335688">
                  <a:extLst>
                    <a:ext uri="{9D8B030D-6E8A-4147-A177-3AD203B41FA5}">
                      <a16:colId xmlns:a16="http://schemas.microsoft.com/office/drawing/2014/main" val="2068536404"/>
                    </a:ext>
                  </a:extLst>
                </a:gridCol>
                <a:gridCol w="1608865">
                  <a:extLst>
                    <a:ext uri="{9D8B030D-6E8A-4147-A177-3AD203B41FA5}">
                      <a16:colId xmlns:a16="http://schemas.microsoft.com/office/drawing/2014/main" val="3674993753"/>
                    </a:ext>
                  </a:extLst>
                </a:gridCol>
                <a:gridCol w="2028494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815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FICHIER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 DE LIGNES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 DE COLONNES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879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Energy Data 2015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3340</a:t>
                      </a:r>
                      <a:endParaRPr lang="en-MQ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47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Données ville Seattle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4879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Energy Data 2016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3376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46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Données ville Seattle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507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8" descr="A ship in a body of water&#10;&#10;Description automatically generated">
            <a:extLst>
              <a:ext uri="{FF2B5EF4-FFF2-40B4-BE49-F238E27FC236}">
                <a16:creationId xmlns:a16="http://schemas.microsoft.com/office/drawing/2014/main" id="{22163296-4469-284F-9109-BDD9D1603D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46"/>
          <a:stretch/>
        </p:blipFill>
        <p:spPr>
          <a:xfrm>
            <a:off x="0" y="0"/>
            <a:ext cx="6717277" cy="50738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0E63AF-7856-AE40-8327-23E06F0EE01C}"/>
              </a:ext>
            </a:extLst>
          </p:cNvPr>
          <p:cNvSpPr/>
          <p:nvPr/>
        </p:nvSpPr>
        <p:spPr>
          <a:xfrm>
            <a:off x="0" y="-13934"/>
            <a:ext cx="6717277" cy="5077406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26543-DC34-C848-A719-3549B94C907D}"/>
              </a:ext>
            </a:extLst>
          </p:cNvPr>
          <p:cNvSpPr txBox="1"/>
          <p:nvPr/>
        </p:nvSpPr>
        <p:spPr>
          <a:xfrm>
            <a:off x="5679688" y="4919735"/>
            <a:ext cx="1037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 Alex Mertz on 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3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PRÉPARATION DES Données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442AF1-8131-F24B-A3A1-29AFFD7F7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/>
          <a:lstStyle/>
          <a:p>
            <a:r>
              <a:rPr lang="fr-FR" dirty="0"/>
              <a:t>ASSEMBLAGE - CIBLAGE – NETTOYAGE –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64707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493105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ASSEMBLAGE DES JEUX DE Données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418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Suppression des colonnes présentes en 2015 mais pas en 2016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Harmonisation des noms des colonnes représentant la même grandeur d’un jeu de données à l’autre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La « Location » (du jeu de données 2015 contient l’ensemble des informations des données des colonnes « </a:t>
            </a:r>
            <a:r>
              <a:rPr lang="fr-FR" dirty="0" err="1"/>
              <a:t>Address</a:t>
            </a:r>
            <a:r>
              <a:rPr lang="fr-FR" dirty="0"/>
              <a:t> », « City », « State » et « Zip Code » du jeu de données 2016, au format </a:t>
            </a:r>
            <a:r>
              <a:rPr lang="fr-FR" dirty="0" err="1"/>
              <a:t>json</a:t>
            </a:r>
            <a:endParaRPr lang="fr-FR" dirty="0"/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Éclatement de la colonne Location en 5 colonnes : </a:t>
            </a:r>
            <a:r>
              <a:rPr lang="fr-FR" dirty="0" err="1"/>
              <a:t>StreetNumber</a:t>
            </a:r>
            <a:r>
              <a:rPr lang="fr-FR" dirty="0"/>
              <a:t>, </a:t>
            </a:r>
            <a:r>
              <a:rPr lang="fr-FR" dirty="0" err="1"/>
              <a:t>StreetName</a:t>
            </a:r>
            <a:r>
              <a:rPr lang="fr-FR" dirty="0"/>
              <a:t>, City, State. La colonne Zip Code existe déjà séparément dans la table.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Éclatement de la colonne « </a:t>
            </a:r>
            <a:r>
              <a:rPr lang="fr-FR" dirty="0" err="1"/>
              <a:t>Address</a:t>
            </a:r>
            <a:r>
              <a:rPr lang="fr-FR" dirty="0"/>
              <a:t> » (2016) en </a:t>
            </a:r>
            <a:r>
              <a:rPr lang="fr-FR" dirty="0" err="1"/>
              <a:t>StreetNumber</a:t>
            </a:r>
            <a:r>
              <a:rPr lang="fr-FR" dirty="0"/>
              <a:t> et </a:t>
            </a:r>
            <a:r>
              <a:rPr lang="fr-FR" dirty="0" err="1"/>
              <a:t>StreetName</a:t>
            </a:r>
            <a:endParaRPr lang="fr-FR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Fusion des jeux de données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CIBLAGE - NETTOYAGE - FEATURE ENGINEERING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1" name="Content Placeholder 10" descr="A pile of rice&#10;&#10;Description automatically generated">
            <a:extLst>
              <a:ext uri="{FF2B5EF4-FFF2-40B4-BE49-F238E27FC236}">
                <a16:creationId xmlns:a16="http://schemas.microsoft.com/office/drawing/2014/main" id="{8ADD16C8-87D7-5F4D-B255-B4900D10F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t="10319" b="21540"/>
          <a:stretch/>
        </p:blipFill>
        <p:spPr>
          <a:xfrm>
            <a:off x="0" y="1"/>
            <a:ext cx="6709587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1C4B1B-AEA2-ED42-A74E-D2ECC84DD8E4}"/>
              </a:ext>
            </a:extLst>
          </p:cNvPr>
          <p:cNvSpPr/>
          <p:nvPr/>
        </p:nvSpPr>
        <p:spPr>
          <a:xfrm>
            <a:off x="-1" y="-1787"/>
            <a:ext cx="6709587" cy="6856212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96D69-2DC5-524E-8DB7-CBEE85542936}"/>
              </a:ext>
            </a:extLst>
          </p:cNvPr>
          <p:cNvSpPr txBox="1"/>
          <p:nvPr/>
        </p:nvSpPr>
        <p:spPr>
          <a:xfrm>
            <a:off x="5598572" y="6621986"/>
            <a:ext cx="111101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 Elodie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Oudot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09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493105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CIBLAGE DES Données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418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L’étude concerne uniquement les bâtiments non destinés à l’habitation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Restriction aux données des bâtiments non destinés à l’habitation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BuildingType</a:t>
            </a:r>
            <a:r>
              <a:rPr lang="fr-FR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CIBLAGE - NETTOYAGE – FEATURE ENGINEERING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2" name="Content Placeholder 11" descr="A close up of a red building&#10;&#10;Description automatically generated">
            <a:extLst>
              <a:ext uri="{FF2B5EF4-FFF2-40B4-BE49-F238E27FC236}">
                <a16:creationId xmlns:a16="http://schemas.microsoft.com/office/drawing/2014/main" id="{D244FC27-F846-0F48-82FC-4A0DE9E03C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12474" r="806" b="10974"/>
          <a:stretch/>
        </p:blipFill>
        <p:spPr>
          <a:xfrm>
            <a:off x="5265" y="-1"/>
            <a:ext cx="6701853" cy="685621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1C4B1B-AEA2-ED42-A74E-D2ECC84DD8E4}"/>
              </a:ext>
            </a:extLst>
          </p:cNvPr>
          <p:cNvSpPr/>
          <p:nvPr/>
        </p:nvSpPr>
        <p:spPr>
          <a:xfrm>
            <a:off x="18387" y="-3"/>
            <a:ext cx="6665401" cy="6856212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7719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25795</TotalTime>
  <Words>3289</Words>
  <Application>Microsoft Macintosh PowerPoint</Application>
  <PresentationFormat>Widescreen</PresentationFormat>
  <Paragraphs>1173</Paragraphs>
  <Slides>55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.Apple Color Emoji UI</vt:lpstr>
      <vt:lpstr>Arial</vt:lpstr>
      <vt:lpstr>Calibri</vt:lpstr>
      <vt:lpstr>Calibri Light</vt:lpstr>
      <vt:lpstr>Wingdings</vt:lpstr>
      <vt:lpstr>Celestial</vt:lpstr>
      <vt:lpstr>Ville de SEATTLE</vt:lpstr>
      <vt:lpstr>PLAN</vt:lpstr>
      <vt:lpstr>CADRE</vt:lpstr>
      <vt:lpstr>🎯Objectif : ville neutre en carbone d’ici 2050</vt:lpstr>
      <vt:lpstr>ENERGY STAR SCORE</vt:lpstr>
      <vt:lpstr>DONNÉES</vt:lpstr>
      <vt:lpstr>PRÉPARATION DES Données</vt:lpstr>
      <vt:lpstr>ASSEMBLAGE DES JEUX DE Données</vt:lpstr>
      <vt:lpstr>CIBLAGE DES Données</vt:lpstr>
      <vt:lpstr>Nettoyage DES Données</vt:lpstr>
      <vt:lpstr>FEATURE ENGINEERING</vt:lpstr>
      <vt:lpstr>PowerPoint Presentation</vt:lpstr>
      <vt:lpstr>PowerPoint Presentation</vt:lpstr>
      <vt:lpstr>PowerPoint Presentation</vt:lpstr>
      <vt:lpstr>PowerPoint Presentation</vt:lpstr>
      <vt:lpstr>ANALYSE EXPLORATOIRE</vt:lpstr>
      <vt:lpstr>PROPORTION DES DIFFÉRENTES SOURCES D’ÉNERGIE</vt:lpstr>
      <vt:lpstr>PowerPoint Presentation</vt:lpstr>
      <vt:lpstr>PowerPoint Presentation</vt:lpstr>
      <vt:lpstr>grandeurs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CORRÉLATIONS avec  LES émissions DE CO2</vt:lpstr>
      <vt:lpstr>PowerPoint Presentation</vt:lpstr>
      <vt:lpstr>PowerPoint Presentation</vt:lpstr>
      <vt:lpstr>PowerPoint Presentation</vt:lpstr>
      <vt:lpstr>MODÉLISATIONS</vt:lpstr>
      <vt:lpstr>Démarche pour CHACUNE DES variables à prédire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Prédiction Des  émissions DE CO2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OF SEATTLE</dc:title>
  <dc:creator>Sofia Chevrolat</dc:creator>
  <cp:lastModifiedBy>Sofia Chevrolat</cp:lastModifiedBy>
  <cp:revision>207</cp:revision>
  <dcterms:created xsi:type="dcterms:W3CDTF">2020-07-21T12:44:06Z</dcterms:created>
  <dcterms:modified xsi:type="dcterms:W3CDTF">2020-08-14T14:32:09Z</dcterms:modified>
</cp:coreProperties>
</file>